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9" r:id="rId15"/>
  </p:sldIdLst>
  <p:sldSz cx="18288000" cy="10287000"/>
  <p:notesSz cx="6858000" cy="9144000"/>
  <p:embeddedFontLst>
    <p:embeddedFont>
      <p:font typeface="Arimo Bold" panose="020B0604020202020204" charset="0"/>
      <p:regular r:id="rId16"/>
    </p:embeddedFont>
    <p:embeddedFont>
      <p:font typeface="Barlow Condensed Bold" panose="020B0604020202020204" charset="0"/>
      <p:regular r:id="rId17"/>
    </p:embeddedFont>
    <p:embeddedFont>
      <p:font typeface="Open Sans" panose="020B0606030504020204" pitchFamily="34" charset="0"/>
      <p:regular r:id="rId18"/>
    </p:embeddedFont>
    <p:embeddedFont>
      <p:font typeface="Open Sans Bold" panose="020B0806030504020204" charset="0"/>
      <p:regular r:id="rId19"/>
    </p:embeddedFont>
    <p:embeddedFont>
      <p:font typeface="Open Sans Italic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7.png"/><Relationship Id="rId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6" y="34"/>
            <a:ext cx="18289270" cy="773430"/>
            <a:chOff x="0" y="0"/>
            <a:chExt cx="24385693" cy="1031240"/>
          </a:xfrm>
        </p:grpSpPr>
        <p:sp>
          <p:nvSpPr>
            <p:cNvPr id="3" name="Freeform 3"/>
            <p:cNvSpPr/>
            <p:nvPr/>
          </p:nvSpPr>
          <p:spPr>
            <a:xfrm>
              <a:off x="0" y="0"/>
              <a:ext cx="24384888" cy="1030986"/>
            </a:xfrm>
            <a:custGeom>
              <a:avLst/>
              <a:gdLst/>
              <a:ahLst/>
              <a:cxnLst/>
              <a:rect l="l" t="t" r="r" b="b"/>
              <a:pathLst>
                <a:path w="24384888" h="1030986">
                  <a:moveTo>
                    <a:pt x="0" y="1030986"/>
                  </a:moveTo>
                  <a:lnTo>
                    <a:pt x="0" y="0"/>
                  </a:lnTo>
                  <a:lnTo>
                    <a:pt x="24384888" y="0"/>
                  </a:lnTo>
                  <a:lnTo>
                    <a:pt x="24384888" y="1030986"/>
                  </a:lnTo>
                  <a:lnTo>
                    <a:pt x="0" y="1030986"/>
                  </a:lnTo>
                  <a:close/>
                </a:path>
              </a:pathLst>
            </a:custGeom>
            <a:solidFill>
              <a:srgbClr val="34977D"/>
            </a:solidFill>
          </p:spPr>
        </p:sp>
      </p:grpSp>
      <p:grpSp>
        <p:nvGrpSpPr>
          <p:cNvPr id="4" name="Group 4"/>
          <p:cNvGrpSpPr/>
          <p:nvPr/>
        </p:nvGrpSpPr>
        <p:grpSpPr>
          <a:xfrm>
            <a:off x="1" y="773225"/>
            <a:ext cx="18288000" cy="382905"/>
            <a:chOff x="0" y="0"/>
            <a:chExt cx="24384000" cy="510540"/>
          </a:xfrm>
        </p:grpSpPr>
        <p:sp>
          <p:nvSpPr>
            <p:cNvPr id="5" name="Freeform 5"/>
            <p:cNvSpPr/>
            <p:nvPr/>
          </p:nvSpPr>
          <p:spPr>
            <a:xfrm>
              <a:off x="0" y="0"/>
              <a:ext cx="24384000" cy="510286"/>
            </a:xfrm>
            <a:custGeom>
              <a:avLst/>
              <a:gdLst/>
              <a:ahLst/>
              <a:cxnLst/>
              <a:rect l="l" t="t" r="r" b="b"/>
              <a:pathLst>
                <a:path w="24384000" h="510286">
                  <a:moveTo>
                    <a:pt x="0" y="0"/>
                  </a:moveTo>
                  <a:lnTo>
                    <a:pt x="24384000" y="0"/>
                  </a:lnTo>
                  <a:lnTo>
                    <a:pt x="24384000" y="510286"/>
                  </a:lnTo>
                  <a:lnTo>
                    <a:pt x="0" y="510286"/>
                  </a:lnTo>
                  <a:lnTo>
                    <a:pt x="0" y="0"/>
                  </a:lnTo>
                  <a:close/>
                </a:path>
              </a:pathLst>
            </a:custGeom>
            <a:solidFill>
              <a:srgbClr val="80C429"/>
            </a:solidFill>
          </p:spPr>
        </p:sp>
      </p:grpSp>
      <p:sp>
        <p:nvSpPr>
          <p:cNvPr id="6" name="Freeform 6"/>
          <p:cNvSpPr/>
          <p:nvPr/>
        </p:nvSpPr>
        <p:spPr>
          <a:xfrm>
            <a:off x="-254290" y="1223738"/>
            <a:ext cx="5133974" cy="2714850"/>
          </a:xfrm>
          <a:custGeom>
            <a:avLst/>
            <a:gdLst/>
            <a:ahLst/>
            <a:cxnLst/>
            <a:rect l="l" t="t" r="r" b="b"/>
            <a:pathLst>
              <a:path w="5133974" h="2714850">
                <a:moveTo>
                  <a:pt x="0" y="0"/>
                </a:moveTo>
                <a:lnTo>
                  <a:pt x="5133974" y="0"/>
                </a:lnTo>
                <a:lnTo>
                  <a:pt x="5133974" y="2714850"/>
                </a:lnTo>
                <a:lnTo>
                  <a:pt x="0" y="2714850"/>
                </a:lnTo>
                <a:lnTo>
                  <a:pt x="0" y="0"/>
                </a:lnTo>
                <a:close/>
              </a:path>
            </a:pathLst>
          </a:custGeom>
          <a:blipFill>
            <a:blip r:embed="rId2"/>
            <a:stretch>
              <a:fillRect t="-24200" b="-25473"/>
            </a:stretch>
          </a:blipFill>
        </p:spPr>
      </p:sp>
      <p:sp>
        <p:nvSpPr>
          <p:cNvPr id="7" name="Freeform 7"/>
          <p:cNvSpPr/>
          <p:nvPr/>
        </p:nvSpPr>
        <p:spPr>
          <a:xfrm>
            <a:off x="13261145" y="1829931"/>
            <a:ext cx="4619624" cy="1028699"/>
          </a:xfrm>
          <a:custGeom>
            <a:avLst/>
            <a:gdLst/>
            <a:ahLst/>
            <a:cxnLst/>
            <a:rect l="l" t="t" r="r" b="b"/>
            <a:pathLst>
              <a:path w="4619624" h="1028699">
                <a:moveTo>
                  <a:pt x="0" y="0"/>
                </a:moveTo>
                <a:lnTo>
                  <a:pt x="4619624" y="0"/>
                </a:lnTo>
                <a:lnTo>
                  <a:pt x="4619624" y="1028699"/>
                </a:lnTo>
                <a:lnTo>
                  <a:pt x="0" y="1028699"/>
                </a:lnTo>
                <a:lnTo>
                  <a:pt x="0" y="0"/>
                </a:lnTo>
                <a:close/>
              </a:path>
            </a:pathLst>
          </a:custGeom>
          <a:blipFill>
            <a:blip r:embed="rId3"/>
            <a:stretch>
              <a:fillRect b="-278"/>
            </a:stretch>
          </a:blipFill>
        </p:spPr>
      </p:sp>
      <p:sp>
        <p:nvSpPr>
          <p:cNvPr id="8" name="TextBox 8"/>
          <p:cNvSpPr txBox="1"/>
          <p:nvPr/>
        </p:nvSpPr>
        <p:spPr>
          <a:xfrm>
            <a:off x="7358955" y="2291911"/>
            <a:ext cx="3799371" cy="1323937"/>
          </a:xfrm>
          <a:prstGeom prst="rect">
            <a:avLst/>
          </a:prstGeom>
        </p:spPr>
        <p:txBody>
          <a:bodyPr lIns="0" tIns="0" rIns="0" bIns="0" rtlCol="0" anchor="t">
            <a:spAutoFit/>
          </a:bodyPr>
          <a:lstStyle/>
          <a:p>
            <a:pPr algn="l">
              <a:lnSpc>
                <a:spcPts val="9899"/>
              </a:lnSpc>
            </a:pPr>
            <a:r>
              <a:rPr lang="en-US" sz="9999" b="1">
                <a:solidFill>
                  <a:srgbClr val="397D5A"/>
                </a:solidFill>
                <a:latin typeface="Barlow Condensed Bold"/>
                <a:ea typeface="Barlow Condensed Bold"/>
                <a:cs typeface="Barlow Condensed Bold"/>
                <a:sym typeface="Barlow Condensed Bold"/>
              </a:rPr>
              <a:t>TRAVEL </a:t>
            </a:r>
          </a:p>
        </p:txBody>
      </p:sp>
      <p:sp>
        <p:nvSpPr>
          <p:cNvPr id="9" name="TextBox 9"/>
          <p:cNvSpPr txBox="1"/>
          <p:nvPr/>
        </p:nvSpPr>
        <p:spPr>
          <a:xfrm>
            <a:off x="5618567" y="5451996"/>
            <a:ext cx="7050867" cy="703221"/>
          </a:xfrm>
          <a:prstGeom prst="rect">
            <a:avLst/>
          </a:prstGeom>
        </p:spPr>
        <p:txBody>
          <a:bodyPr lIns="0" tIns="0" rIns="0" bIns="0" rtlCol="0" anchor="t">
            <a:spAutoFit/>
          </a:bodyPr>
          <a:lstStyle/>
          <a:p>
            <a:pPr algn="l">
              <a:lnSpc>
                <a:spcPts val="5241"/>
              </a:lnSpc>
            </a:pPr>
            <a:r>
              <a:rPr lang="en-US" sz="5294" b="1">
                <a:solidFill>
                  <a:srgbClr val="FF903B"/>
                </a:solidFill>
                <a:latin typeface="Barlow Condensed Bold"/>
                <a:ea typeface="Barlow Condensed Bold"/>
                <a:cs typeface="Barlow Condensed Bold"/>
                <a:sym typeface="Barlow Condensed Bold"/>
              </a:rPr>
              <a:t>WP3 - EVALUATION TOOLKIT</a:t>
            </a:r>
          </a:p>
        </p:txBody>
      </p:sp>
      <p:sp>
        <p:nvSpPr>
          <p:cNvPr id="10" name="TextBox 10"/>
          <p:cNvSpPr txBox="1"/>
          <p:nvPr/>
        </p:nvSpPr>
        <p:spPr>
          <a:xfrm>
            <a:off x="5950262" y="4404881"/>
            <a:ext cx="6240304" cy="656590"/>
          </a:xfrm>
          <a:prstGeom prst="rect">
            <a:avLst/>
          </a:prstGeom>
        </p:spPr>
        <p:txBody>
          <a:bodyPr lIns="0" tIns="0" rIns="0" bIns="0" rtlCol="0" anchor="t">
            <a:spAutoFit/>
          </a:bodyPr>
          <a:lstStyle/>
          <a:p>
            <a:pPr algn="ctr">
              <a:lnSpc>
                <a:spcPts val="2659"/>
              </a:lnSpc>
            </a:pPr>
            <a:r>
              <a:rPr lang="en-US" sz="1899" spc="1">
                <a:solidFill>
                  <a:srgbClr val="000000"/>
                </a:solidFill>
                <a:latin typeface="Open Sans"/>
                <a:ea typeface="Open Sans"/>
                <a:cs typeface="Open Sans"/>
                <a:sym typeface="Open Sans"/>
              </a:rPr>
              <a:t>E R A S M U S + P R O J E C T</a:t>
            </a:r>
          </a:p>
          <a:p>
            <a:pPr algn="ctr">
              <a:lnSpc>
                <a:spcPts val="2659"/>
              </a:lnSpc>
            </a:pPr>
            <a:r>
              <a:rPr lang="en-US" sz="1899" spc="1">
                <a:solidFill>
                  <a:srgbClr val="000000"/>
                </a:solidFill>
                <a:latin typeface="Open Sans"/>
                <a:ea typeface="Open Sans"/>
                <a:cs typeface="Open Sans"/>
                <a:sym typeface="Open Sans"/>
              </a:rPr>
              <a:t>N . 2 0 2 3 - 1 - I T 0 2 - K A 2 2 0 - S C H - 0 0 0 1 5 4 1 7 3</a:t>
            </a:r>
          </a:p>
        </p:txBody>
      </p:sp>
      <p:sp>
        <p:nvSpPr>
          <p:cNvPr id="11" name="TextBox 11"/>
          <p:cNvSpPr txBox="1"/>
          <p:nvPr/>
        </p:nvSpPr>
        <p:spPr>
          <a:xfrm>
            <a:off x="3917757" y="3696319"/>
            <a:ext cx="10681767" cy="589991"/>
          </a:xfrm>
          <a:prstGeom prst="rect">
            <a:avLst/>
          </a:prstGeom>
        </p:spPr>
        <p:txBody>
          <a:bodyPr lIns="0" tIns="0" rIns="0" bIns="0" rtlCol="0" anchor="t">
            <a:spAutoFit/>
          </a:bodyPr>
          <a:lstStyle/>
          <a:p>
            <a:pPr algn="ctr">
              <a:lnSpc>
                <a:spcPts val="4759"/>
              </a:lnSpc>
            </a:pPr>
            <a:r>
              <a:rPr lang="en-US" sz="3399" b="1" spc="3">
                <a:solidFill>
                  <a:srgbClr val="34977D"/>
                </a:solidFill>
                <a:latin typeface="Barlow Condensed Bold"/>
                <a:ea typeface="Barlow Condensed Bold"/>
                <a:cs typeface="Barlow Condensed Bold"/>
                <a:sym typeface="Barlow Condensed Bold"/>
              </a:rPr>
              <a:t>TRAINING ROADMAPS TO ACCESS VIRTUAL ENVIRONMENTAL LEARNING</a:t>
            </a:r>
          </a:p>
        </p:txBody>
      </p:sp>
      <p:sp>
        <p:nvSpPr>
          <p:cNvPr id="12" name="Freeform 12"/>
          <p:cNvSpPr/>
          <p:nvPr/>
        </p:nvSpPr>
        <p:spPr>
          <a:xfrm>
            <a:off x="354154" y="8777288"/>
            <a:ext cx="2533649" cy="962024"/>
          </a:xfrm>
          <a:custGeom>
            <a:avLst/>
            <a:gdLst/>
            <a:ahLst/>
            <a:cxnLst/>
            <a:rect l="l" t="t" r="r" b="b"/>
            <a:pathLst>
              <a:path w="2533649" h="962024">
                <a:moveTo>
                  <a:pt x="0" y="0"/>
                </a:moveTo>
                <a:lnTo>
                  <a:pt x="2533649" y="0"/>
                </a:lnTo>
                <a:lnTo>
                  <a:pt x="2533649" y="962024"/>
                </a:lnTo>
                <a:lnTo>
                  <a:pt x="0" y="962024"/>
                </a:lnTo>
                <a:lnTo>
                  <a:pt x="0" y="0"/>
                </a:lnTo>
                <a:close/>
              </a:path>
            </a:pathLst>
          </a:custGeom>
          <a:blipFill>
            <a:blip r:embed="rId4"/>
            <a:stretch>
              <a:fillRect r="-102"/>
            </a:stretch>
          </a:blipFill>
        </p:spPr>
      </p:sp>
      <p:sp>
        <p:nvSpPr>
          <p:cNvPr id="13" name="Freeform 13"/>
          <p:cNvSpPr/>
          <p:nvPr/>
        </p:nvSpPr>
        <p:spPr>
          <a:xfrm>
            <a:off x="2804151" y="8519627"/>
            <a:ext cx="1767690" cy="1352549"/>
          </a:xfrm>
          <a:custGeom>
            <a:avLst/>
            <a:gdLst/>
            <a:ahLst/>
            <a:cxnLst/>
            <a:rect l="l" t="t" r="r" b="b"/>
            <a:pathLst>
              <a:path w="1767690" h="1352549">
                <a:moveTo>
                  <a:pt x="0" y="0"/>
                </a:moveTo>
                <a:lnTo>
                  <a:pt x="1767690" y="0"/>
                </a:lnTo>
                <a:lnTo>
                  <a:pt x="1767690" y="1352549"/>
                </a:lnTo>
                <a:lnTo>
                  <a:pt x="0" y="1352549"/>
                </a:lnTo>
                <a:lnTo>
                  <a:pt x="0" y="0"/>
                </a:lnTo>
                <a:close/>
              </a:path>
            </a:pathLst>
          </a:custGeom>
          <a:blipFill>
            <a:blip r:embed="rId5"/>
            <a:stretch>
              <a:fillRect r="-11"/>
            </a:stretch>
          </a:blipFill>
        </p:spPr>
      </p:sp>
      <p:sp>
        <p:nvSpPr>
          <p:cNvPr id="14" name="Freeform 14"/>
          <p:cNvSpPr/>
          <p:nvPr/>
        </p:nvSpPr>
        <p:spPr>
          <a:xfrm>
            <a:off x="4807756" y="8463467"/>
            <a:ext cx="1590674" cy="1590674"/>
          </a:xfrm>
          <a:custGeom>
            <a:avLst/>
            <a:gdLst/>
            <a:ahLst/>
            <a:cxnLst/>
            <a:rect l="l" t="t" r="r" b="b"/>
            <a:pathLst>
              <a:path w="1590674" h="1590674">
                <a:moveTo>
                  <a:pt x="0" y="0"/>
                </a:moveTo>
                <a:lnTo>
                  <a:pt x="1590674" y="0"/>
                </a:lnTo>
                <a:lnTo>
                  <a:pt x="1590674" y="1590674"/>
                </a:lnTo>
                <a:lnTo>
                  <a:pt x="0" y="1590674"/>
                </a:lnTo>
                <a:lnTo>
                  <a:pt x="0" y="0"/>
                </a:lnTo>
                <a:close/>
              </a:path>
            </a:pathLst>
          </a:custGeom>
          <a:blipFill>
            <a:blip r:embed="rId6"/>
            <a:stretch>
              <a:fillRect/>
            </a:stretch>
          </a:blipFill>
        </p:spPr>
      </p:sp>
      <p:sp>
        <p:nvSpPr>
          <p:cNvPr id="15" name="Freeform 15"/>
          <p:cNvSpPr/>
          <p:nvPr/>
        </p:nvSpPr>
        <p:spPr>
          <a:xfrm>
            <a:off x="6636264" y="8808629"/>
            <a:ext cx="1971674" cy="1104899"/>
          </a:xfrm>
          <a:custGeom>
            <a:avLst/>
            <a:gdLst/>
            <a:ahLst/>
            <a:cxnLst/>
            <a:rect l="l" t="t" r="r" b="b"/>
            <a:pathLst>
              <a:path w="1971674" h="1104899">
                <a:moveTo>
                  <a:pt x="0" y="0"/>
                </a:moveTo>
                <a:lnTo>
                  <a:pt x="1971674" y="0"/>
                </a:lnTo>
                <a:lnTo>
                  <a:pt x="1971674" y="1104899"/>
                </a:lnTo>
                <a:lnTo>
                  <a:pt x="0" y="1104899"/>
                </a:lnTo>
                <a:lnTo>
                  <a:pt x="0" y="0"/>
                </a:lnTo>
                <a:close/>
              </a:path>
            </a:pathLst>
          </a:custGeom>
          <a:blipFill>
            <a:blip r:embed="rId7"/>
            <a:stretch>
              <a:fillRect b="-377"/>
            </a:stretch>
          </a:blipFill>
        </p:spPr>
      </p:sp>
      <p:sp>
        <p:nvSpPr>
          <p:cNvPr id="16" name="Freeform 16"/>
          <p:cNvSpPr/>
          <p:nvPr/>
        </p:nvSpPr>
        <p:spPr>
          <a:xfrm>
            <a:off x="8807209" y="8826365"/>
            <a:ext cx="1990724" cy="962024"/>
          </a:xfrm>
          <a:custGeom>
            <a:avLst/>
            <a:gdLst/>
            <a:ahLst/>
            <a:cxnLst/>
            <a:rect l="l" t="t" r="r" b="b"/>
            <a:pathLst>
              <a:path w="1990724" h="962024">
                <a:moveTo>
                  <a:pt x="0" y="0"/>
                </a:moveTo>
                <a:lnTo>
                  <a:pt x="1990724" y="0"/>
                </a:lnTo>
                <a:lnTo>
                  <a:pt x="1990724" y="962024"/>
                </a:lnTo>
                <a:lnTo>
                  <a:pt x="0" y="962024"/>
                </a:lnTo>
                <a:lnTo>
                  <a:pt x="0" y="0"/>
                </a:lnTo>
                <a:close/>
              </a:path>
            </a:pathLst>
          </a:custGeom>
          <a:blipFill>
            <a:blip r:embed="rId8"/>
            <a:stretch>
              <a:fillRect b="-635"/>
            </a:stretch>
          </a:blipFill>
        </p:spPr>
      </p:sp>
      <p:sp>
        <p:nvSpPr>
          <p:cNvPr id="17" name="Freeform 17"/>
          <p:cNvSpPr/>
          <p:nvPr/>
        </p:nvSpPr>
        <p:spPr>
          <a:xfrm>
            <a:off x="11309300" y="8826365"/>
            <a:ext cx="1895474" cy="1152524"/>
          </a:xfrm>
          <a:custGeom>
            <a:avLst/>
            <a:gdLst/>
            <a:ahLst/>
            <a:cxnLst/>
            <a:rect l="l" t="t" r="r" b="b"/>
            <a:pathLst>
              <a:path w="1895474" h="1152524">
                <a:moveTo>
                  <a:pt x="0" y="0"/>
                </a:moveTo>
                <a:lnTo>
                  <a:pt x="1895474" y="0"/>
                </a:lnTo>
                <a:lnTo>
                  <a:pt x="1895474" y="1152524"/>
                </a:lnTo>
                <a:lnTo>
                  <a:pt x="0" y="1152524"/>
                </a:lnTo>
                <a:lnTo>
                  <a:pt x="0" y="0"/>
                </a:lnTo>
                <a:close/>
              </a:path>
            </a:pathLst>
          </a:custGeom>
          <a:blipFill>
            <a:blip r:embed="rId9"/>
            <a:stretch>
              <a:fillRect b="-282"/>
            </a:stretch>
          </a:blipFill>
        </p:spPr>
      </p:sp>
      <p:sp>
        <p:nvSpPr>
          <p:cNvPr id="18" name="Freeform 18"/>
          <p:cNvSpPr/>
          <p:nvPr/>
        </p:nvSpPr>
        <p:spPr>
          <a:xfrm>
            <a:off x="13612296" y="9194167"/>
            <a:ext cx="2676524" cy="533399"/>
          </a:xfrm>
          <a:custGeom>
            <a:avLst/>
            <a:gdLst/>
            <a:ahLst/>
            <a:cxnLst/>
            <a:rect l="l" t="t" r="r" b="b"/>
            <a:pathLst>
              <a:path w="2676524" h="533399">
                <a:moveTo>
                  <a:pt x="0" y="0"/>
                </a:moveTo>
                <a:lnTo>
                  <a:pt x="2676524" y="0"/>
                </a:lnTo>
                <a:lnTo>
                  <a:pt x="2676524" y="533399"/>
                </a:lnTo>
                <a:lnTo>
                  <a:pt x="0" y="533399"/>
                </a:lnTo>
                <a:lnTo>
                  <a:pt x="0" y="0"/>
                </a:lnTo>
                <a:close/>
              </a:path>
            </a:pathLst>
          </a:custGeom>
          <a:blipFill>
            <a:blip r:embed="rId10"/>
            <a:stretch>
              <a:fillRect r="-130"/>
            </a:stretch>
          </a:blipFill>
        </p:spPr>
      </p:sp>
      <p:sp>
        <p:nvSpPr>
          <p:cNvPr id="19" name="Freeform 19"/>
          <p:cNvSpPr/>
          <p:nvPr/>
        </p:nvSpPr>
        <p:spPr>
          <a:xfrm>
            <a:off x="16781862" y="8166310"/>
            <a:ext cx="1190624" cy="1752599"/>
          </a:xfrm>
          <a:custGeom>
            <a:avLst/>
            <a:gdLst/>
            <a:ahLst/>
            <a:cxnLst/>
            <a:rect l="l" t="t" r="r" b="b"/>
            <a:pathLst>
              <a:path w="1190624" h="1752599">
                <a:moveTo>
                  <a:pt x="0" y="0"/>
                </a:moveTo>
                <a:lnTo>
                  <a:pt x="1190624" y="0"/>
                </a:lnTo>
                <a:lnTo>
                  <a:pt x="1190624" y="1752599"/>
                </a:lnTo>
                <a:lnTo>
                  <a:pt x="0" y="1752599"/>
                </a:lnTo>
                <a:lnTo>
                  <a:pt x="0" y="0"/>
                </a:lnTo>
                <a:close/>
              </a:path>
            </a:pathLst>
          </a:custGeom>
          <a:blipFill>
            <a:blip r:embed="rId11"/>
            <a:stretch>
              <a:fillRect r="-538"/>
            </a:stretch>
          </a:blipFill>
        </p:spPr>
      </p:sp>
      <p:sp>
        <p:nvSpPr>
          <p:cNvPr id="20" name="TextBox 20"/>
          <p:cNvSpPr txBox="1"/>
          <p:nvPr/>
        </p:nvSpPr>
        <p:spPr>
          <a:xfrm>
            <a:off x="5950262" y="7321190"/>
            <a:ext cx="6056304" cy="1323340"/>
          </a:xfrm>
          <a:prstGeom prst="rect">
            <a:avLst/>
          </a:prstGeom>
        </p:spPr>
        <p:txBody>
          <a:bodyPr lIns="0" tIns="0" rIns="0" bIns="0" rtlCol="0" anchor="t">
            <a:spAutoFit/>
          </a:bodyPr>
          <a:lstStyle/>
          <a:p>
            <a:pPr algn="ctr">
              <a:lnSpc>
                <a:spcPts val="2659"/>
              </a:lnSpc>
            </a:pPr>
            <a:r>
              <a:rPr lang="en-US" sz="1899" b="1" spc="1">
                <a:solidFill>
                  <a:srgbClr val="000000"/>
                </a:solidFill>
                <a:latin typeface="Open Sans Bold"/>
                <a:ea typeface="Open Sans Bold"/>
                <a:cs typeface="Open Sans Bold"/>
                <a:sym typeface="Open Sans Bold"/>
              </a:rPr>
              <a:t>II TRANSNATIONAL PROJECT MEETING</a:t>
            </a:r>
          </a:p>
          <a:p>
            <a:pPr algn="ctr">
              <a:lnSpc>
                <a:spcPts val="2659"/>
              </a:lnSpc>
            </a:pPr>
            <a:r>
              <a:rPr lang="en-US" sz="1899" b="1" spc="1">
                <a:solidFill>
                  <a:srgbClr val="000000"/>
                </a:solidFill>
                <a:latin typeface="Open Sans Bold"/>
                <a:ea typeface="Open Sans Bold"/>
                <a:cs typeface="Open Sans Bold"/>
                <a:sym typeface="Open Sans Bold"/>
              </a:rPr>
              <a:t>4-5 DECEMBER 2024</a:t>
            </a:r>
          </a:p>
          <a:p>
            <a:pPr algn="ctr">
              <a:lnSpc>
                <a:spcPts val="2659"/>
              </a:lnSpc>
            </a:pPr>
            <a:r>
              <a:rPr lang="en-US" sz="1899" b="1" spc="1">
                <a:solidFill>
                  <a:srgbClr val="000000"/>
                </a:solidFill>
                <a:latin typeface="Open Sans Bold"/>
                <a:ea typeface="Open Sans Bold"/>
                <a:cs typeface="Open Sans Bold"/>
                <a:sym typeface="Open Sans Bold"/>
              </a:rPr>
              <a:t>Kaunas - Lithuania</a:t>
            </a:r>
          </a:p>
          <a:p>
            <a:pPr algn="ctr">
              <a:lnSpc>
                <a:spcPts val="2659"/>
              </a:lnSpc>
            </a:pPr>
            <a:r>
              <a:rPr lang="en-US" sz="1899" b="1" spc="1">
                <a:solidFill>
                  <a:srgbClr val="000000"/>
                </a:solidFill>
                <a:latin typeface="Open Sans Bold"/>
                <a:ea typeface="Open Sans Bold"/>
                <a:cs typeface="Open Sans Bold"/>
                <a:sym typeface="Open Sans Bold"/>
              </a:rPr>
              <a:t>BETI</a:t>
            </a:r>
          </a:p>
        </p:txBody>
      </p:sp>
      <p:sp>
        <p:nvSpPr>
          <p:cNvPr id="21" name="TextBox 21"/>
          <p:cNvSpPr txBox="1"/>
          <p:nvPr/>
        </p:nvSpPr>
        <p:spPr>
          <a:xfrm>
            <a:off x="7622101" y="6393342"/>
            <a:ext cx="2943713" cy="608316"/>
          </a:xfrm>
          <a:prstGeom prst="rect">
            <a:avLst/>
          </a:prstGeom>
        </p:spPr>
        <p:txBody>
          <a:bodyPr lIns="0" tIns="0" rIns="0" bIns="0" rtlCol="0" anchor="t">
            <a:spAutoFit/>
          </a:bodyPr>
          <a:lstStyle/>
          <a:p>
            <a:pPr algn="l">
              <a:lnSpc>
                <a:spcPts val="4548"/>
              </a:lnSpc>
            </a:pPr>
            <a:r>
              <a:rPr lang="en-US" sz="4594" b="1">
                <a:solidFill>
                  <a:srgbClr val="FC9E55"/>
                </a:solidFill>
                <a:latin typeface="Barlow Condensed Bold"/>
                <a:ea typeface="Barlow Condensed Bold"/>
                <a:cs typeface="Barlow Condensed Bold"/>
                <a:sym typeface="Barlow Condensed Bold"/>
              </a:rPr>
              <a:t>ANTARES SRL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494"/>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3" name="Freeform 3"/>
          <p:cNvSpPr/>
          <p:nvPr/>
        </p:nvSpPr>
        <p:spPr>
          <a:xfrm>
            <a:off x="15049923" y="629714"/>
            <a:ext cx="3238077" cy="1712298"/>
          </a:xfrm>
          <a:custGeom>
            <a:avLst/>
            <a:gdLst/>
            <a:ahLst/>
            <a:cxnLst/>
            <a:rect l="l" t="t" r="r" b="b"/>
            <a:pathLst>
              <a:path w="3238077" h="1712298">
                <a:moveTo>
                  <a:pt x="0" y="0"/>
                </a:moveTo>
                <a:lnTo>
                  <a:pt x="3238077" y="0"/>
                </a:lnTo>
                <a:lnTo>
                  <a:pt x="3238077" y="1712298"/>
                </a:lnTo>
                <a:lnTo>
                  <a:pt x="0" y="1712298"/>
                </a:lnTo>
                <a:lnTo>
                  <a:pt x="0" y="0"/>
                </a:lnTo>
                <a:close/>
              </a:path>
            </a:pathLst>
          </a:custGeom>
          <a:blipFill>
            <a:blip r:embed="rId3"/>
            <a:stretch>
              <a:fillRect t="-24200" b="-25473"/>
            </a:stretch>
          </a:blipFill>
        </p:spPr>
      </p:sp>
      <p:sp>
        <p:nvSpPr>
          <p:cNvPr id="4" name="TextBox 4"/>
          <p:cNvSpPr txBox="1"/>
          <p:nvPr/>
        </p:nvSpPr>
        <p:spPr>
          <a:xfrm>
            <a:off x="1246647" y="629714"/>
            <a:ext cx="15422314" cy="1028626"/>
          </a:xfrm>
          <a:prstGeom prst="rect">
            <a:avLst/>
          </a:prstGeom>
        </p:spPr>
        <p:txBody>
          <a:bodyPr lIns="0" tIns="0" rIns="0" bIns="0" rtlCol="0" anchor="t">
            <a:spAutoFit/>
          </a:bodyPr>
          <a:lstStyle/>
          <a:p>
            <a:pPr algn="ctr">
              <a:lnSpc>
                <a:spcPts val="8400"/>
              </a:lnSpc>
            </a:pPr>
            <a:r>
              <a:rPr lang="en-US" sz="6000" b="1" dirty="0">
                <a:solidFill>
                  <a:srgbClr val="000000"/>
                </a:solidFill>
                <a:latin typeface="Open Sans Bold"/>
                <a:ea typeface="Open Sans Bold"/>
                <a:cs typeface="Open Sans Bold"/>
                <a:sym typeface="Open Sans Bold"/>
              </a:rPr>
              <a:t>ACTIVITIES &amp; OUTPUT</a:t>
            </a:r>
          </a:p>
        </p:txBody>
      </p:sp>
      <p:sp>
        <p:nvSpPr>
          <p:cNvPr id="5" name="TextBox 5"/>
          <p:cNvSpPr txBox="1"/>
          <p:nvPr/>
        </p:nvSpPr>
        <p:spPr>
          <a:xfrm>
            <a:off x="4713166" y="1636540"/>
            <a:ext cx="8452321" cy="6391814"/>
          </a:xfrm>
          <a:prstGeom prst="rect">
            <a:avLst/>
          </a:prstGeom>
        </p:spPr>
        <p:txBody>
          <a:bodyPr lIns="0" tIns="0" rIns="0" bIns="0" rtlCol="0" anchor="t">
            <a:spAutoFit/>
          </a:bodyPr>
          <a:lstStyle/>
          <a:p>
            <a:pPr algn="ctr">
              <a:lnSpc>
                <a:spcPts val="4629"/>
              </a:lnSpc>
            </a:pPr>
            <a:r>
              <a:rPr lang="en-US" sz="3306" b="1" dirty="0">
                <a:solidFill>
                  <a:srgbClr val="000000"/>
                </a:solidFill>
                <a:latin typeface="Open Sans Bold"/>
                <a:ea typeface="Open Sans Bold"/>
                <a:cs typeface="Open Sans Bold"/>
                <a:sym typeface="Open Sans Bold"/>
              </a:rPr>
              <a:t>1. Development of Evaluation Tools</a:t>
            </a:r>
          </a:p>
          <a:p>
            <a:pPr algn="ctr">
              <a:lnSpc>
                <a:spcPts val="3787"/>
              </a:lnSpc>
            </a:pPr>
            <a:endParaRPr lang="en-US" sz="3306" b="1" dirty="0">
              <a:solidFill>
                <a:srgbClr val="000000"/>
              </a:solidFill>
              <a:latin typeface="Open Sans Bold"/>
              <a:ea typeface="Open Sans Bold"/>
              <a:cs typeface="Open Sans Bold"/>
              <a:sym typeface="Open Sans Bold"/>
            </a:endParaRPr>
          </a:p>
          <a:p>
            <a:pPr algn="ctr">
              <a:lnSpc>
                <a:spcPts val="4488"/>
              </a:lnSpc>
            </a:pPr>
            <a:r>
              <a:rPr lang="en-US" sz="3206" b="1" dirty="0">
                <a:solidFill>
                  <a:srgbClr val="000000"/>
                </a:solidFill>
                <a:latin typeface="Open Sans Bold"/>
                <a:ea typeface="Open Sans Bold"/>
                <a:cs typeface="Open Sans Bold"/>
                <a:sym typeface="Open Sans Bold"/>
              </a:rPr>
              <a:t>OUTPUT</a:t>
            </a:r>
            <a:r>
              <a:rPr lang="en-US" sz="3206" dirty="0">
                <a:solidFill>
                  <a:srgbClr val="000000"/>
                </a:solidFill>
                <a:latin typeface="Open Sans"/>
                <a:ea typeface="Open Sans"/>
                <a:cs typeface="Open Sans"/>
                <a:sym typeface="Open Sans"/>
              </a:rPr>
              <a:t>: Evaluation Toolkit</a:t>
            </a:r>
          </a:p>
          <a:p>
            <a:pPr algn="ctr">
              <a:lnSpc>
                <a:spcPts val="4488"/>
              </a:lnSpc>
            </a:pPr>
            <a:r>
              <a:rPr lang="en-US" sz="3206" dirty="0">
                <a:solidFill>
                  <a:srgbClr val="000000"/>
                </a:solidFill>
                <a:latin typeface="Open Sans"/>
                <a:ea typeface="Open Sans"/>
                <a:cs typeface="Open Sans"/>
                <a:sym typeface="Open Sans"/>
              </a:rPr>
              <a:t>Includes finalized tools for the 4 dimensions.</a:t>
            </a:r>
          </a:p>
          <a:p>
            <a:pPr algn="ctr">
              <a:lnSpc>
                <a:spcPts val="4488"/>
              </a:lnSpc>
            </a:pPr>
            <a:r>
              <a:rPr lang="en-US" sz="3206" b="1" dirty="0">
                <a:solidFill>
                  <a:srgbClr val="000000"/>
                </a:solidFill>
                <a:latin typeface="Open Sans Bold"/>
                <a:ea typeface="Open Sans Bold"/>
                <a:cs typeface="Open Sans Bold"/>
                <a:sym typeface="Open Sans Bold"/>
              </a:rPr>
              <a:t>Contains</a:t>
            </a:r>
            <a:r>
              <a:rPr lang="en-US" sz="3206" dirty="0">
                <a:solidFill>
                  <a:srgbClr val="000000"/>
                </a:solidFill>
                <a:latin typeface="Open Sans"/>
                <a:ea typeface="Open Sans"/>
                <a:cs typeface="Open Sans"/>
                <a:sym typeface="Open Sans"/>
              </a:rPr>
              <a:t>:</a:t>
            </a:r>
          </a:p>
          <a:p>
            <a:pPr algn="ctr">
              <a:lnSpc>
                <a:spcPts val="4488"/>
              </a:lnSpc>
            </a:pPr>
            <a:r>
              <a:rPr lang="en-US" sz="3206" dirty="0">
                <a:solidFill>
                  <a:srgbClr val="000000"/>
                </a:solidFill>
                <a:latin typeface="Open Sans"/>
                <a:ea typeface="Open Sans"/>
                <a:cs typeface="Open Sans"/>
                <a:sym typeface="Open Sans"/>
              </a:rPr>
              <a:t>Bibliographic references.</a:t>
            </a:r>
          </a:p>
          <a:p>
            <a:pPr algn="ctr">
              <a:lnSpc>
                <a:spcPts val="4488"/>
              </a:lnSpc>
            </a:pPr>
            <a:r>
              <a:rPr lang="en-US" sz="3206" dirty="0">
                <a:solidFill>
                  <a:srgbClr val="000000"/>
                </a:solidFill>
                <a:latin typeface="Open Sans"/>
                <a:ea typeface="Open Sans"/>
                <a:cs typeface="Open Sans"/>
                <a:sym typeface="Open Sans"/>
              </a:rPr>
              <a:t>Guidelines for result interpretation.</a:t>
            </a:r>
          </a:p>
          <a:p>
            <a:pPr algn="l">
              <a:lnSpc>
                <a:spcPts val="3787"/>
              </a:lnSpc>
            </a:pPr>
            <a:endParaRPr lang="en-US" sz="3206" dirty="0">
              <a:solidFill>
                <a:srgbClr val="000000"/>
              </a:solidFill>
              <a:latin typeface="Open Sans"/>
              <a:ea typeface="Open Sans"/>
              <a:cs typeface="Open Sans"/>
              <a:sym typeface="Open Sans"/>
            </a:endParaRPr>
          </a:p>
          <a:p>
            <a:pPr algn="l">
              <a:lnSpc>
                <a:spcPts val="3787"/>
              </a:lnSpc>
            </a:pPr>
            <a:endParaRPr lang="en-US" sz="3206" dirty="0">
              <a:solidFill>
                <a:srgbClr val="000000"/>
              </a:solidFill>
              <a:latin typeface="Open Sans"/>
              <a:ea typeface="Open Sans"/>
              <a:cs typeface="Open Sans"/>
              <a:sym typeface="Open Sans"/>
            </a:endParaRPr>
          </a:p>
          <a:p>
            <a:pPr algn="ctr">
              <a:lnSpc>
                <a:spcPts val="3927"/>
              </a:lnSpc>
              <a:spcBef>
                <a:spcPct val="0"/>
              </a:spcBef>
            </a:pPr>
            <a:endParaRPr lang="en-US" sz="3206" dirty="0">
              <a:solidFill>
                <a:srgbClr val="000000"/>
              </a:solidFill>
              <a:latin typeface="Open Sans"/>
              <a:ea typeface="Open Sans"/>
              <a:cs typeface="Open Sans"/>
              <a:sym typeface="Open Sans"/>
            </a:endParaRPr>
          </a:p>
          <a:p>
            <a:pPr marL="0" lvl="0" indent="0" algn="l">
              <a:lnSpc>
                <a:spcPts val="3927"/>
              </a:lnSpc>
              <a:spcBef>
                <a:spcPct val="0"/>
              </a:spcBef>
            </a:pPr>
            <a:endParaRPr lang="en-US" sz="3206" dirty="0">
              <a:solidFill>
                <a:srgbClr val="000000"/>
              </a:solidFill>
              <a:latin typeface="Open Sans"/>
              <a:ea typeface="Open Sans"/>
              <a:cs typeface="Open Sans"/>
              <a:sym typeface="Open Sans"/>
            </a:endParaRPr>
          </a:p>
          <a:p>
            <a:pPr marL="0" lvl="0" indent="0" algn="ctr">
              <a:lnSpc>
                <a:spcPts val="4769"/>
              </a:lnSpc>
              <a:spcBef>
                <a:spcPct val="0"/>
              </a:spcBef>
            </a:pPr>
            <a:endParaRPr lang="en-US" sz="3206" dirty="0">
              <a:solidFill>
                <a:srgbClr val="000000"/>
              </a:solidFill>
              <a:latin typeface="Open Sans"/>
              <a:ea typeface="Open Sans"/>
              <a:cs typeface="Open Sans"/>
              <a:sym typeface="Open Sans"/>
            </a:endParaRPr>
          </a:p>
        </p:txBody>
      </p:sp>
      <p:sp>
        <p:nvSpPr>
          <p:cNvPr id="6" name="TextBox 6"/>
          <p:cNvSpPr txBox="1"/>
          <p:nvPr/>
        </p:nvSpPr>
        <p:spPr>
          <a:xfrm>
            <a:off x="381347" y="6544745"/>
            <a:ext cx="17115960" cy="3468782"/>
          </a:xfrm>
          <a:prstGeom prst="rect">
            <a:avLst/>
          </a:prstGeom>
        </p:spPr>
        <p:txBody>
          <a:bodyPr lIns="0" tIns="0" rIns="0" bIns="0" rtlCol="0" anchor="t">
            <a:spAutoFit/>
          </a:bodyPr>
          <a:lstStyle/>
          <a:p>
            <a:pPr algn="ctr">
              <a:lnSpc>
                <a:spcPts val="4620"/>
              </a:lnSpc>
            </a:pPr>
            <a:r>
              <a:rPr lang="en-US" sz="3300" b="1" dirty="0">
                <a:solidFill>
                  <a:srgbClr val="000000"/>
                </a:solidFill>
                <a:latin typeface="Open Sans Bold"/>
                <a:ea typeface="Open Sans Bold"/>
                <a:cs typeface="Open Sans Bold"/>
                <a:sym typeface="Open Sans Bold"/>
              </a:rPr>
              <a:t>2. Training on the Evaluation Toolkit</a:t>
            </a:r>
          </a:p>
          <a:p>
            <a:pPr algn="ctr">
              <a:lnSpc>
                <a:spcPts val="4620"/>
              </a:lnSpc>
              <a:spcBef>
                <a:spcPct val="0"/>
              </a:spcBef>
            </a:pPr>
            <a:r>
              <a:rPr lang="en-US" sz="3300" b="1" dirty="0">
                <a:solidFill>
                  <a:srgbClr val="000000"/>
                </a:solidFill>
                <a:latin typeface="Open Sans Bold"/>
                <a:ea typeface="Open Sans Bold"/>
                <a:cs typeface="Open Sans Bold"/>
                <a:sym typeface="Open Sans Bold"/>
              </a:rPr>
              <a:t>OUTPUT</a:t>
            </a:r>
            <a:r>
              <a:rPr lang="en-US" sz="3300" dirty="0">
                <a:solidFill>
                  <a:srgbClr val="000000"/>
                </a:solidFill>
                <a:latin typeface="Open Sans"/>
                <a:ea typeface="Open Sans"/>
                <a:cs typeface="Open Sans"/>
                <a:sym typeface="Open Sans"/>
              </a:rPr>
              <a:t>: User Manual</a:t>
            </a:r>
          </a:p>
          <a:p>
            <a:pPr algn="ctr">
              <a:lnSpc>
                <a:spcPts val="4620"/>
              </a:lnSpc>
              <a:spcBef>
                <a:spcPct val="0"/>
              </a:spcBef>
            </a:pPr>
            <a:r>
              <a:rPr lang="en-US" sz="3300" b="1" dirty="0">
                <a:solidFill>
                  <a:srgbClr val="000000"/>
                </a:solidFill>
                <a:latin typeface="Open Sans Bold"/>
                <a:ea typeface="Open Sans Bold"/>
                <a:cs typeface="Open Sans Bold"/>
                <a:sym typeface="Open Sans Bold"/>
              </a:rPr>
              <a:t>Details</a:t>
            </a:r>
            <a:r>
              <a:rPr lang="en-US" sz="3300" dirty="0">
                <a:solidFill>
                  <a:srgbClr val="000000"/>
                </a:solidFill>
                <a:latin typeface="Open Sans"/>
                <a:ea typeface="Open Sans"/>
                <a:cs typeface="Open Sans"/>
                <a:sym typeface="Open Sans"/>
              </a:rPr>
              <a:t>:</a:t>
            </a:r>
          </a:p>
          <a:p>
            <a:pPr algn="ctr">
              <a:lnSpc>
                <a:spcPts val="4620"/>
              </a:lnSpc>
              <a:spcBef>
                <a:spcPct val="0"/>
              </a:spcBef>
            </a:pPr>
            <a:r>
              <a:rPr lang="en-US" sz="3300" dirty="0">
                <a:solidFill>
                  <a:srgbClr val="000000"/>
                </a:solidFill>
                <a:latin typeface="Open Sans"/>
                <a:ea typeface="Open Sans"/>
                <a:cs typeface="Open Sans"/>
                <a:sym typeface="Open Sans"/>
              </a:rPr>
              <a:t>Assessed dimensions and constructs.</a:t>
            </a:r>
          </a:p>
          <a:p>
            <a:pPr algn="ctr">
              <a:lnSpc>
                <a:spcPts val="4620"/>
              </a:lnSpc>
              <a:spcBef>
                <a:spcPct val="0"/>
              </a:spcBef>
            </a:pPr>
            <a:r>
              <a:rPr lang="en-US" sz="3300" dirty="0">
                <a:solidFill>
                  <a:srgbClr val="000000"/>
                </a:solidFill>
                <a:latin typeface="Open Sans"/>
                <a:ea typeface="Open Sans"/>
                <a:cs typeface="Open Sans"/>
                <a:sym typeface="Open Sans"/>
              </a:rPr>
              <a:t>Guidelines for administering tools, data analysis, result interpretation, and feedback delivery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3" name="Freeform 3"/>
          <p:cNvSpPr/>
          <p:nvPr/>
        </p:nvSpPr>
        <p:spPr>
          <a:xfrm>
            <a:off x="15049923" y="629714"/>
            <a:ext cx="3238077" cy="1712298"/>
          </a:xfrm>
          <a:custGeom>
            <a:avLst/>
            <a:gdLst/>
            <a:ahLst/>
            <a:cxnLst/>
            <a:rect l="l" t="t" r="r" b="b"/>
            <a:pathLst>
              <a:path w="3238077" h="1712298">
                <a:moveTo>
                  <a:pt x="0" y="0"/>
                </a:moveTo>
                <a:lnTo>
                  <a:pt x="3238077" y="0"/>
                </a:lnTo>
                <a:lnTo>
                  <a:pt x="3238077" y="1712298"/>
                </a:lnTo>
                <a:lnTo>
                  <a:pt x="0" y="1712298"/>
                </a:lnTo>
                <a:lnTo>
                  <a:pt x="0" y="0"/>
                </a:lnTo>
                <a:close/>
              </a:path>
            </a:pathLst>
          </a:custGeom>
          <a:blipFill>
            <a:blip r:embed="rId3"/>
            <a:stretch>
              <a:fillRect t="-24200" b="-25473"/>
            </a:stretch>
          </a:blipFill>
        </p:spPr>
      </p:sp>
      <p:sp>
        <p:nvSpPr>
          <p:cNvPr id="4" name="Freeform 4"/>
          <p:cNvSpPr/>
          <p:nvPr/>
        </p:nvSpPr>
        <p:spPr>
          <a:xfrm>
            <a:off x="1028700" y="3258322"/>
            <a:ext cx="5764151" cy="4323113"/>
          </a:xfrm>
          <a:custGeom>
            <a:avLst/>
            <a:gdLst/>
            <a:ahLst/>
            <a:cxnLst/>
            <a:rect l="l" t="t" r="r" b="b"/>
            <a:pathLst>
              <a:path w="5764151" h="4323113">
                <a:moveTo>
                  <a:pt x="0" y="0"/>
                </a:moveTo>
                <a:lnTo>
                  <a:pt x="5764151" y="0"/>
                </a:lnTo>
                <a:lnTo>
                  <a:pt x="5764151" y="4323113"/>
                </a:lnTo>
                <a:lnTo>
                  <a:pt x="0" y="4323113"/>
                </a:lnTo>
                <a:lnTo>
                  <a:pt x="0" y="0"/>
                </a:lnTo>
                <a:close/>
              </a:path>
            </a:pathLst>
          </a:custGeom>
          <a:blipFill>
            <a:blip r:embed="rId4"/>
            <a:stretch>
              <a:fillRect/>
            </a:stretch>
          </a:blipFill>
        </p:spPr>
      </p:sp>
      <p:sp>
        <p:nvSpPr>
          <p:cNvPr id="5" name="Freeform 5"/>
          <p:cNvSpPr/>
          <p:nvPr/>
        </p:nvSpPr>
        <p:spPr>
          <a:xfrm>
            <a:off x="11887839" y="5419878"/>
            <a:ext cx="1324217" cy="4114800"/>
          </a:xfrm>
          <a:custGeom>
            <a:avLst/>
            <a:gdLst/>
            <a:ahLst/>
            <a:cxnLst/>
            <a:rect l="l" t="t" r="r" b="b"/>
            <a:pathLst>
              <a:path w="1324217" h="4114800">
                <a:moveTo>
                  <a:pt x="0" y="0"/>
                </a:moveTo>
                <a:lnTo>
                  <a:pt x="1324218" y="0"/>
                </a:lnTo>
                <a:lnTo>
                  <a:pt x="132421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7840596" y="2975838"/>
            <a:ext cx="9418704" cy="1743540"/>
          </a:xfrm>
          <a:prstGeom prst="rect">
            <a:avLst/>
          </a:prstGeom>
        </p:spPr>
        <p:txBody>
          <a:bodyPr lIns="0" tIns="0" rIns="0" bIns="0" rtlCol="0" anchor="t">
            <a:spAutoFit/>
          </a:bodyPr>
          <a:lstStyle/>
          <a:p>
            <a:pPr algn="ctr">
              <a:lnSpc>
                <a:spcPts val="4629"/>
              </a:lnSpc>
            </a:pPr>
            <a:r>
              <a:rPr lang="en-US" sz="3306" b="1">
                <a:solidFill>
                  <a:srgbClr val="000000"/>
                </a:solidFill>
                <a:latin typeface="Open Sans Bold"/>
                <a:ea typeface="Open Sans Bold"/>
                <a:cs typeface="Open Sans Bold"/>
                <a:sym typeface="Open Sans Bold"/>
              </a:rPr>
              <a:t>The products will be translated into the available languages: IT, SP, LT, PL, EN</a:t>
            </a:r>
          </a:p>
          <a:p>
            <a:pPr marL="0" lvl="0" indent="0" algn="ctr">
              <a:lnSpc>
                <a:spcPts val="4769"/>
              </a:lnSpc>
              <a:spcBef>
                <a:spcPct val="0"/>
              </a:spcBef>
            </a:pPr>
            <a:endParaRPr lang="en-US" sz="3306" b="1">
              <a:solidFill>
                <a:srgbClr val="000000"/>
              </a:solidFill>
              <a:latin typeface="Open Sans Bold"/>
              <a:ea typeface="Open Sans Bold"/>
              <a:cs typeface="Open Sans Bold"/>
              <a:sym typeface="Open Sa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3" name="Freeform 3"/>
          <p:cNvSpPr/>
          <p:nvPr/>
        </p:nvSpPr>
        <p:spPr>
          <a:xfrm>
            <a:off x="15049923" y="629714"/>
            <a:ext cx="3238077" cy="1712298"/>
          </a:xfrm>
          <a:custGeom>
            <a:avLst/>
            <a:gdLst/>
            <a:ahLst/>
            <a:cxnLst/>
            <a:rect l="l" t="t" r="r" b="b"/>
            <a:pathLst>
              <a:path w="3238077" h="1712298">
                <a:moveTo>
                  <a:pt x="0" y="0"/>
                </a:moveTo>
                <a:lnTo>
                  <a:pt x="3238077" y="0"/>
                </a:lnTo>
                <a:lnTo>
                  <a:pt x="3238077" y="1712298"/>
                </a:lnTo>
                <a:lnTo>
                  <a:pt x="0" y="1712298"/>
                </a:lnTo>
                <a:lnTo>
                  <a:pt x="0" y="0"/>
                </a:lnTo>
                <a:close/>
              </a:path>
            </a:pathLst>
          </a:custGeom>
          <a:blipFill>
            <a:blip r:embed="rId3"/>
            <a:stretch>
              <a:fillRect t="-24200" b="-25473"/>
            </a:stretch>
          </a:blipFill>
        </p:spPr>
      </p:sp>
      <p:sp>
        <p:nvSpPr>
          <p:cNvPr id="4" name="TextBox 4"/>
          <p:cNvSpPr txBox="1"/>
          <p:nvPr/>
        </p:nvSpPr>
        <p:spPr>
          <a:xfrm>
            <a:off x="33347" y="638367"/>
            <a:ext cx="15422314" cy="1028626"/>
          </a:xfrm>
          <a:prstGeom prst="rect">
            <a:avLst/>
          </a:prstGeom>
        </p:spPr>
        <p:txBody>
          <a:bodyPr lIns="0" tIns="0" rIns="0" bIns="0" rtlCol="0" anchor="t">
            <a:spAutoFit/>
          </a:bodyPr>
          <a:lstStyle/>
          <a:p>
            <a:pPr algn="ctr">
              <a:lnSpc>
                <a:spcPts val="8400"/>
              </a:lnSpc>
            </a:pPr>
            <a:r>
              <a:rPr lang="en-US" sz="6000" b="1" dirty="0">
                <a:solidFill>
                  <a:srgbClr val="000000"/>
                </a:solidFill>
                <a:latin typeface="Open Sans Bold"/>
                <a:ea typeface="Open Sans Bold"/>
                <a:cs typeface="Open Sans Bold"/>
                <a:sym typeface="Open Sans Bold"/>
              </a:rPr>
              <a:t>PARTICIPANTS</a:t>
            </a:r>
          </a:p>
        </p:txBody>
      </p:sp>
      <p:sp>
        <p:nvSpPr>
          <p:cNvPr id="5" name="TextBox 5"/>
          <p:cNvSpPr txBox="1"/>
          <p:nvPr/>
        </p:nvSpPr>
        <p:spPr>
          <a:xfrm>
            <a:off x="425230" y="1409663"/>
            <a:ext cx="17862770" cy="9211817"/>
          </a:xfrm>
          <a:prstGeom prst="rect">
            <a:avLst/>
          </a:prstGeom>
        </p:spPr>
        <p:txBody>
          <a:bodyPr lIns="0" tIns="0" rIns="0" bIns="0" rtlCol="0" anchor="t">
            <a:spAutoFit/>
          </a:bodyPr>
          <a:lstStyle/>
          <a:p>
            <a:pPr algn="l">
              <a:lnSpc>
                <a:spcPts val="5599"/>
              </a:lnSpc>
            </a:pPr>
            <a:endParaRPr dirty="0"/>
          </a:p>
          <a:p>
            <a:pPr algn="l">
              <a:lnSpc>
                <a:spcPts val="5599"/>
              </a:lnSpc>
            </a:pPr>
            <a:r>
              <a:rPr lang="en-US" sz="3999" b="1" dirty="0">
                <a:solidFill>
                  <a:srgbClr val="339686"/>
                </a:solidFill>
                <a:latin typeface="Open Sans Bold"/>
                <a:ea typeface="Open Sans Bold"/>
                <a:cs typeface="Open Sans Bold"/>
                <a:sym typeface="Open Sans Bold"/>
              </a:rPr>
              <a:t>Teachers Involvement</a:t>
            </a:r>
          </a:p>
          <a:p>
            <a:pPr marL="863599" lvl="1" indent="-431800" algn="l">
              <a:lnSpc>
                <a:spcPts val="5599"/>
              </a:lnSpc>
              <a:buFont typeface="Arial"/>
              <a:buChar char="•"/>
            </a:pPr>
            <a:r>
              <a:rPr lang="en-US" sz="3999" b="1" dirty="0">
                <a:solidFill>
                  <a:srgbClr val="000000"/>
                </a:solidFill>
                <a:latin typeface="Open Sans Bold"/>
                <a:ea typeface="Open Sans Bold"/>
                <a:cs typeface="Open Sans Bold"/>
                <a:sym typeface="Open Sans Bold"/>
              </a:rPr>
              <a:t>Activity 1:</a:t>
            </a:r>
          </a:p>
          <a:p>
            <a:pPr marL="1727199" lvl="2" indent="-575733" algn="l">
              <a:lnSpc>
                <a:spcPts val="5599"/>
              </a:lnSpc>
              <a:buFont typeface="Arial"/>
              <a:buChar char="⚬"/>
            </a:pPr>
            <a:r>
              <a:rPr lang="en-US" sz="3999" dirty="0">
                <a:solidFill>
                  <a:srgbClr val="000000"/>
                </a:solidFill>
                <a:latin typeface="Open Sans"/>
                <a:ea typeface="Open Sans"/>
                <a:cs typeface="Open Sans"/>
                <a:sym typeface="Open Sans"/>
              </a:rPr>
              <a:t>Participants: 20 teachers (approximately 5 for each school) previously selected during WP Activity 3.</a:t>
            </a:r>
          </a:p>
          <a:p>
            <a:pPr marL="1727199" lvl="2" indent="-575733" algn="l">
              <a:lnSpc>
                <a:spcPts val="5599"/>
              </a:lnSpc>
              <a:buFont typeface="Arial"/>
              <a:buChar char="⚬"/>
            </a:pPr>
            <a:r>
              <a:rPr lang="en-US" sz="3999" dirty="0">
                <a:solidFill>
                  <a:srgbClr val="000000"/>
                </a:solidFill>
                <a:latin typeface="Open Sans"/>
                <a:ea typeface="Open Sans"/>
                <a:cs typeface="Open Sans"/>
                <a:sym typeface="Open Sans"/>
              </a:rPr>
              <a:t>Profile: As defined in WP2.</a:t>
            </a:r>
          </a:p>
          <a:p>
            <a:pPr marL="863599" lvl="1" indent="-431800" algn="l">
              <a:lnSpc>
                <a:spcPts val="5599"/>
              </a:lnSpc>
              <a:buFont typeface="Arial"/>
              <a:buChar char="•"/>
            </a:pPr>
            <a:r>
              <a:rPr lang="en-US" sz="3999" b="1" dirty="0">
                <a:solidFill>
                  <a:srgbClr val="000000"/>
                </a:solidFill>
                <a:latin typeface="Open Sans Bold"/>
                <a:ea typeface="Open Sans Bold"/>
                <a:cs typeface="Open Sans Bold"/>
                <a:sym typeface="Open Sans Bold"/>
              </a:rPr>
              <a:t>Activity 2:</a:t>
            </a:r>
          </a:p>
          <a:p>
            <a:pPr marL="1727199" lvl="2" indent="-575733" algn="l">
              <a:lnSpc>
                <a:spcPts val="5599"/>
              </a:lnSpc>
              <a:buFont typeface="Arial"/>
              <a:buChar char="⚬"/>
            </a:pPr>
            <a:r>
              <a:rPr lang="en-US" sz="3999" dirty="0">
                <a:solidFill>
                  <a:srgbClr val="000000"/>
                </a:solidFill>
                <a:latin typeface="Open Sans"/>
                <a:ea typeface="Open Sans"/>
                <a:cs typeface="Open Sans"/>
                <a:sym typeface="Open Sans"/>
              </a:rPr>
              <a:t>School principals (Directors) of partner school will involve:</a:t>
            </a:r>
          </a:p>
          <a:p>
            <a:pPr marL="2590798" lvl="3" indent="-647700" algn="l">
              <a:lnSpc>
                <a:spcPts val="5599"/>
              </a:lnSpc>
              <a:buFont typeface="Arial"/>
              <a:buChar char="￭"/>
            </a:pPr>
            <a:r>
              <a:rPr lang="en-US" sz="3999" dirty="0">
                <a:solidFill>
                  <a:srgbClr val="000000"/>
                </a:solidFill>
                <a:latin typeface="Open Sans"/>
                <a:ea typeface="Open Sans"/>
                <a:cs typeface="Open Sans"/>
                <a:sym typeface="Open Sans"/>
              </a:rPr>
              <a:t>Teachers who participated in previous Project-Works.</a:t>
            </a:r>
          </a:p>
          <a:p>
            <a:pPr marL="2590798" lvl="3" indent="-647700" algn="l">
              <a:lnSpc>
                <a:spcPts val="5599"/>
              </a:lnSpc>
              <a:buFont typeface="Arial"/>
              <a:buChar char="￭"/>
            </a:pPr>
            <a:r>
              <a:rPr lang="en-US" sz="3999" dirty="0">
                <a:solidFill>
                  <a:srgbClr val="000000"/>
                </a:solidFill>
                <a:latin typeface="Open Sans"/>
                <a:ea typeface="Open Sans"/>
                <a:cs typeface="Open Sans"/>
                <a:sym typeface="Open Sans"/>
              </a:rPr>
              <a:t>Additional teachers of technical-scientific subjects.</a:t>
            </a:r>
          </a:p>
          <a:p>
            <a:pPr marL="1727199" lvl="2" indent="-575733" algn="l">
              <a:lnSpc>
                <a:spcPts val="5599"/>
              </a:lnSpc>
              <a:buFont typeface="Arial"/>
              <a:buChar char="⚬"/>
            </a:pPr>
            <a:r>
              <a:rPr lang="en-US" sz="3999" dirty="0">
                <a:solidFill>
                  <a:srgbClr val="000000"/>
                </a:solidFill>
                <a:latin typeface="Open Sans"/>
                <a:ea typeface="Open Sans"/>
                <a:cs typeface="Open Sans"/>
                <a:sym typeface="Open Sans"/>
              </a:rPr>
              <a:t>Participants: Minimum of 32 teachers in total (approximately 8 for school partner).</a:t>
            </a:r>
          </a:p>
          <a:p>
            <a:pPr algn="ctr">
              <a:lnSpc>
                <a:spcPts val="4759"/>
              </a:lnSpc>
              <a:spcBef>
                <a:spcPct val="0"/>
              </a:spcBef>
            </a:pPr>
            <a:endParaRPr lang="en-US" sz="3999" dirty="0">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15179-D7FE-C15F-3173-87486C38128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2F80914-DD3C-BCB8-C07F-EAC0A48062BE}"/>
              </a:ext>
            </a:extLst>
          </p:cNvPr>
          <p:cNvSpPr/>
          <p:nvPr/>
        </p:nvSpPr>
        <p:spPr>
          <a:xfrm>
            <a:off x="0" y="0"/>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3" name="Freeform 3">
            <a:extLst>
              <a:ext uri="{FF2B5EF4-FFF2-40B4-BE49-F238E27FC236}">
                <a16:creationId xmlns:a16="http://schemas.microsoft.com/office/drawing/2014/main" id="{CF99ADC2-503A-DBE6-36D9-B455C4478472}"/>
              </a:ext>
            </a:extLst>
          </p:cNvPr>
          <p:cNvSpPr/>
          <p:nvPr/>
        </p:nvSpPr>
        <p:spPr>
          <a:xfrm>
            <a:off x="15049923" y="629714"/>
            <a:ext cx="3238077" cy="1712298"/>
          </a:xfrm>
          <a:custGeom>
            <a:avLst/>
            <a:gdLst/>
            <a:ahLst/>
            <a:cxnLst/>
            <a:rect l="l" t="t" r="r" b="b"/>
            <a:pathLst>
              <a:path w="3238077" h="1712298">
                <a:moveTo>
                  <a:pt x="0" y="0"/>
                </a:moveTo>
                <a:lnTo>
                  <a:pt x="3238077" y="0"/>
                </a:lnTo>
                <a:lnTo>
                  <a:pt x="3238077" y="1712298"/>
                </a:lnTo>
                <a:lnTo>
                  <a:pt x="0" y="1712298"/>
                </a:lnTo>
                <a:lnTo>
                  <a:pt x="0" y="0"/>
                </a:lnTo>
                <a:close/>
              </a:path>
            </a:pathLst>
          </a:custGeom>
          <a:blipFill>
            <a:blip r:embed="rId3"/>
            <a:stretch>
              <a:fillRect t="-24200" b="-25473"/>
            </a:stretch>
          </a:blipFill>
        </p:spPr>
      </p:sp>
      <p:sp>
        <p:nvSpPr>
          <p:cNvPr id="4" name="TextBox 4">
            <a:extLst>
              <a:ext uri="{FF2B5EF4-FFF2-40B4-BE49-F238E27FC236}">
                <a16:creationId xmlns:a16="http://schemas.microsoft.com/office/drawing/2014/main" id="{6E8EBECF-C31C-D32F-BD3F-28832803D01B}"/>
              </a:ext>
            </a:extLst>
          </p:cNvPr>
          <p:cNvSpPr txBox="1"/>
          <p:nvPr/>
        </p:nvSpPr>
        <p:spPr>
          <a:xfrm>
            <a:off x="0" y="457237"/>
            <a:ext cx="15422314" cy="1028626"/>
          </a:xfrm>
          <a:prstGeom prst="rect">
            <a:avLst/>
          </a:prstGeom>
        </p:spPr>
        <p:txBody>
          <a:bodyPr lIns="0" tIns="0" rIns="0" bIns="0" rtlCol="0" anchor="t">
            <a:spAutoFit/>
          </a:bodyPr>
          <a:lstStyle/>
          <a:p>
            <a:pPr algn="ctr">
              <a:lnSpc>
                <a:spcPts val="8400"/>
              </a:lnSpc>
            </a:pPr>
            <a:r>
              <a:rPr lang="en-US" sz="6000" b="1">
                <a:solidFill>
                  <a:srgbClr val="000000"/>
                </a:solidFill>
                <a:latin typeface="Open Sans Bold"/>
                <a:ea typeface="Open Sans Bold"/>
                <a:cs typeface="Open Sans Bold"/>
                <a:sym typeface="Open Sans Bold"/>
              </a:rPr>
              <a:t>INDICATORS AND EVALUATION TOOLS</a:t>
            </a:r>
          </a:p>
        </p:txBody>
      </p:sp>
      <p:sp>
        <p:nvSpPr>
          <p:cNvPr id="5" name="TextBox 5">
            <a:extLst>
              <a:ext uri="{FF2B5EF4-FFF2-40B4-BE49-F238E27FC236}">
                <a16:creationId xmlns:a16="http://schemas.microsoft.com/office/drawing/2014/main" id="{C478F0F1-36B3-5D11-6E39-0E7D42D9D5E2}"/>
              </a:ext>
            </a:extLst>
          </p:cNvPr>
          <p:cNvSpPr txBox="1"/>
          <p:nvPr/>
        </p:nvSpPr>
        <p:spPr>
          <a:xfrm>
            <a:off x="0" y="1243596"/>
            <a:ext cx="18288000" cy="10619031"/>
          </a:xfrm>
          <a:prstGeom prst="rect">
            <a:avLst/>
          </a:prstGeom>
        </p:spPr>
        <p:txBody>
          <a:bodyPr lIns="0" tIns="0" rIns="0" bIns="0" rtlCol="0" anchor="t">
            <a:spAutoFit/>
          </a:bodyPr>
          <a:lstStyle/>
          <a:p>
            <a:pPr algn="l">
              <a:lnSpc>
                <a:spcPts val="3780"/>
              </a:lnSpc>
            </a:pPr>
            <a:r>
              <a:rPr lang="en-US" sz="2700" b="1" dirty="0">
                <a:solidFill>
                  <a:srgbClr val="000000"/>
                </a:solidFill>
                <a:latin typeface="Open Sans Bold"/>
                <a:ea typeface="Open Sans Bold"/>
                <a:cs typeface="Open Sans Bold"/>
                <a:sym typeface="Open Sans Bold"/>
              </a:rPr>
              <a:t>Quantitative</a:t>
            </a:r>
            <a:r>
              <a:rPr lang="en-US" sz="2700" dirty="0">
                <a:solidFill>
                  <a:srgbClr val="000000"/>
                </a:solidFill>
                <a:latin typeface="Open Sans"/>
                <a:ea typeface="Open Sans"/>
                <a:cs typeface="Open Sans"/>
                <a:sym typeface="Open Sans"/>
              </a:rPr>
              <a:t>: </a:t>
            </a:r>
          </a:p>
          <a:p>
            <a:pPr marL="582932" lvl="1" indent="-291466" algn="l">
              <a:lnSpc>
                <a:spcPts val="3780"/>
              </a:lnSpc>
              <a:buFont typeface="Arial"/>
              <a:buChar char="•"/>
            </a:pPr>
            <a:r>
              <a:rPr lang="en-US" sz="2700" dirty="0">
                <a:solidFill>
                  <a:srgbClr val="000000"/>
                </a:solidFill>
                <a:latin typeface="Open Sans"/>
                <a:ea typeface="Open Sans"/>
                <a:cs typeface="Open Sans"/>
                <a:sym typeface="Open Sans"/>
              </a:rPr>
              <a:t>4.7.1, sub-indicator "D - Student Assessment" (pre/post comparison):</a:t>
            </a:r>
          </a:p>
          <a:p>
            <a:pPr marL="1165863" lvl="2" indent="-388621" algn="l">
              <a:lnSpc>
                <a:spcPts val="3780"/>
              </a:lnSpc>
              <a:buFont typeface="Arial"/>
              <a:buChar char="⚬"/>
            </a:pPr>
            <a:r>
              <a:rPr lang="en-US" sz="2700" dirty="0">
                <a:solidFill>
                  <a:srgbClr val="000000"/>
                </a:solidFill>
                <a:latin typeface="Open Sans"/>
                <a:ea typeface="Open Sans"/>
                <a:cs typeface="Open Sans"/>
                <a:sym typeface="Open Sans"/>
              </a:rPr>
              <a:t>D2: Number and type of sustainability-related topics included in student assessments.</a:t>
            </a:r>
          </a:p>
          <a:p>
            <a:pPr marL="1165863" lvl="2" indent="-388621" algn="l">
              <a:lnSpc>
                <a:spcPts val="3780"/>
              </a:lnSpc>
              <a:buFont typeface="Arial"/>
              <a:buChar char="⚬"/>
            </a:pPr>
            <a:r>
              <a:rPr lang="en-US" sz="2700" dirty="0">
                <a:solidFill>
                  <a:srgbClr val="000000"/>
                </a:solidFill>
                <a:latin typeface="Open Sans"/>
                <a:ea typeface="Open Sans"/>
                <a:cs typeface="Open Sans"/>
                <a:sym typeface="Open Sans"/>
              </a:rPr>
              <a:t>D3: Number and type of sustainability dimensions (knowledge, skills, attitudes, values) included in student assessments.</a:t>
            </a:r>
          </a:p>
          <a:p>
            <a:pPr marL="582932" lvl="1" indent="-291466" algn="l">
              <a:lnSpc>
                <a:spcPts val="3780"/>
              </a:lnSpc>
              <a:buFont typeface="Arial"/>
              <a:buChar char="•"/>
            </a:pPr>
            <a:r>
              <a:rPr lang="en-US" sz="2700" dirty="0">
                <a:solidFill>
                  <a:srgbClr val="000000"/>
                </a:solidFill>
                <a:latin typeface="Open Sans"/>
                <a:ea typeface="Open Sans"/>
                <a:cs typeface="Open Sans"/>
                <a:sym typeface="Open Sans"/>
              </a:rPr>
              <a:t>Tools: Online questionnaire based on UNESCO items (SDG 4.7.1, 12.8.1, 13.3.1 document).</a:t>
            </a:r>
          </a:p>
          <a:p>
            <a:pPr algn="l">
              <a:lnSpc>
                <a:spcPts val="3780"/>
              </a:lnSpc>
            </a:pPr>
            <a:endParaRPr lang="en-US" sz="2700" dirty="0">
              <a:solidFill>
                <a:srgbClr val="000000"/>
              </a:solidFill>
              <a:latin typeface="Open Sans"/>
              <a:ea typeface="Open Sans"/>
              <a:cs typeface="Open Sans"/>
              <a:sym typeface="Open Sans"/>
            </a:endParaRPr>
          </a:p>
          <a:p>
            <a:pPr algn="l">
              <a:lnSpc>
                <a:spcPts val="3780"/>
              </a:lnSpc>
            </a:pPr>
            <a:r>
              <a:rPr lang="en-US" sz="2700" b="1" dirty="0">
                <a:solidFill>
                  <a:srgbClr val="000000"/>
                </a:solidFill>
                <a:latin typeface="Open Sans Bold"/>
                <a:ea typeface="Open Sans Bold"/>
                <a:cs typeface="Open Sans Bold"/>
                <a:sym typeface="Open Sans Bold"/>
              </a:rPr>
              <a:t>Qualitative:</a:t>
            </a:r>
          </a:p>
          <a:p>
            <a:pPr marL="582932" lvl="1" indent="-291466" algn="l">
              <a:lnSpc>
                <a:spcPts val="3780"/>
              </a:lnSpc>
              <a:buFont typeface="Arial"/>
              <a:buChar char="•"/>
            </a:pPr>
            <a:r>
              <a:rPr lang="en-US" sz="2700" dirty="0">
                <a:solidFill>
                  <a:srgbClr val="000000"/>
                </a:solidFill>
                <a:latin typeface="Open Sans"/>
                <a:ea typeface="Open Sans"/>
                <a:cs typeface="Open Sans"/>
                <a:sym typeface="Open Sans"/>
              </a:rPr>
              <a:t>Methodology: Plenary meetings with teachers and semi-structured interviews.</a:t>
            </a:r>
          </a:p>
          <a:p>
            <a:pPr marL="1165863" lvl="2" indent="-388621" algn="l">
              <a:lnSpc>
                <a:spcPts val="3780"/>
              </a:lnSpc>
              <a:buFont typeface="Arial"/>
              <a:buChar char="⚬"/>
            </a:pPr>
            <a:r>
              <a:rPr lang="en-US" sz="2700" dirty="0">
                <a:solidFill>
                  <a:srgbClr val="000000"/>
                </a:solidFill>
                <a:latin typeface="Open Sans"/>
                <a:ea typeface="Open Sans"/>
                <a:cs typeface="Open Sans"/>
                <a:sym typeface="Open Sans"/>
              </a:rPr>
              <a:t>Goals:</a:t>
            </a:r>
          </a:p>
          <a:p>
            <a:pPr marL="1748795" lvl="3" indent="-437199" algn="l">
              <a:lnSpc>
                <a:spcPts val="3780"/>
              </a:lnSpc>
              <a:buFont typeface="Arial"/>
              <a:buChar char="￭"/>
            </a:pPr>
            <a:r>
              <a:rPr lang="en-US" sz="2700" dirty="0">
                <a:solidFill>
                  <a:srgbClr val="000000"/>
                </a:solidFill>
                <a:latin typeface="Open Sans"/>
                <a:ea typeface="Open Sans"/>
                <a:cs typeface="Open Sans"/>
                <a:sym typeface="Open Sans"/>
              </a:rPr>
              <a:t>Application of the Toolkit beyond Virtual Field Trips (e.g., curricular assessments in technical-scientific subjects).</a:t>
            </a:r>
          </a:p>
          <a:p>
            <a:pPr marL="1748795" lvl="3" indent="-437199" algn="l">
              <a:lnSpc>
                <a:spcPts val="3780"/>
              </a:lnSpc>
              <a:buFont typeface="Arial"/>
              <a:buChar char="￭"/>
            </a:pPr>
            <a:r>
              <a:rPr lang="en-US" sz="2700" dirty="0">
                <a:solidFill>
                  <a:srgbClr val="000000"/>
                </a:solidFill>
                <a:latin typeface="Open Sans"/>
                <a:ea typeface="Open Sans"/>
                <a:cs typeface="Open Sans"/>
                <a:sym typeface="Open Sans"/>
              </a:rPr>
              <a:t>Analysis of the Toolkit’s usability and effectiveness (strengths and areas for improvement).</a:t>
            </a:r>
          </a:p>
          <a:p>
            <a:pPr algn="l">
              <a:lnSpc>
                <a:spcPts val="3780"/>
              </a:lnSpc>
            </a:pPr>
            <a:r>
              <a:rPr lang="en-US" sz="2700" b="1" dirty="0">
                <a:solidFill>
                  <a:srgbClr val="000000"/>
                </a:solidFill>
                <a:latin typeface="Open Sans Bold"/>
                <a:ea typeface="Open Sans Bold"/>
                <a:cs typeface="Open Sans Bold"/>
                <a:sym typeface="Open Sans Bold"/>
              </a:rPr>
              <a:t>Quality Evaluation</a:t>
            </a:r>
          </a:p>
          <a:p>
            <a:pPr marL="582932" lvl="1" indent="-291466" algn="l">
              <a:lnSpc>
                <a:spcPts val="3780"/>
              </a:lnSpc>
              <a:buFont typeface="Arial"/>
              <a:buChar char="•"/>
            </a:pPr>
            <a:r>
              <a:rPr lang="en-US" sz="2700" dirty="0">
                <a:solidFill>
                  <a:srgbClr val="000000"/>
                </a:solidFill>
                <a:latin typeface="Open Sans"/>
                <a:ea typeface="Open Sans"/>
                <a:cs typeface="Open Sans"/>
                <a:sym typeface="Open Sans"/>
              </a:rPr>
              <a:t>Tools:</a:t>
            </a:r>
          </a:p>
          <a:p>
            <a:pPr marL="1165863" lvl="2" indent="-388621" algn="l">
              <a:lnSpc>
                <a:spcPts val="3780"/>
              </a:lnSpc>
              <a:buFont typeface="Arial"/>
              <a:buChar char="⚬"/>
            </a:pPr>
            <a:r>
              <a:rPr lang="en-US" sz="2700" dirty="0">
                <a:solidFill>
                  <a:srgbClr val="000000"/>
                </a:solidFill>
                <a:latin typeface="Open Sans"/>
                <a:ea typeface="Open Sans"/>
                <a:cs typeface="Open Sans"/>
                <a:sym typeface="Open Sans"/>
              </a:rPr>
              <a:t>Likert Scale (1-5) to assess tools (clarity, coherence, exhaustiveness; threshold ≥3/5).</a:t>
            </a:r>
          </a:p>
          <a:p>
            <a:pPr marL="1165863" lvl="2" indent="-388621" algn="l">
              <a:lnSpc>
                <a:spcPts val="3780"/>
              </a:lnSpc>
              <a:buFont typeface="Arial"/>
              <a:buChar char="⚬"/>
            </a:pPr>
            <a:r>
              <a:rPr lang="en-US" sz="2700" dirty="0">
                <a:solidFill>
                  <a:srgbClr val="000000"/>
                </a:solidFill>
                <a:latin typeface="Open Sans"/>
                <a:ea typeface="Open Sans"/>
                <a:cs typeface="Open Sans"/>
                <a:sym typeface="Open Sans"/>
              </a:rPr>
              <a:t>Training Satisfaction Rating Scale (min. 80% participants satisfied).</a:t>
            </a:r>
          </a:p>
          <a:p>
            <a:pPr marL="1165863" lvl="2" indent="-388621" algn="l">
              <a:lnSpc>
                <a:spcPts val="3780"/>
              </a:lnSpc>
              <a:buFont typeface="Arial"/>
              <a:buChar char="⚬"/>
            </a:pPr>
            <a:r>
              <a:rPr lang="en-US" sz="2700" dirty="0">
                <a:solidFill>
                  <a:srgbClr val="000000"/>
                </a:solidFill>
                <a:latin typeface="Open Sans"/>
                <a:ea typeface="Open Sans"/>
                <a:cs typeface="Open Sans"/>
                <a:sym typeface="Open Sans"/>
              </a:rPr>
              <a:t>YES/NO Checklist for the Final Manual (clarity, coherence, exhaustiveness).</a:t>
            </a:r>
          </a:p>
          <a:p>
            <a:pPr algn="ctr">
              <a:lnSpc>
                <a:spcPts val="3920"/>
              </a:lnSpc>
              <a:spcBef>
                <a:spcPct val="0"/>
              </a:spcBef>
            </a:pPr>
            <a:endParaRPr lang="en-US" sz="2700" dirty="0">
              <a:solidFill>
                <a:srgbClr val="000000"/>
              </a:solidFill>
              <a:latin typeface="Open Sans"/>
              <a:ea typeface="Open Sans"/>
              <a:cs typeface="Open Sans"/>
              <a:sym typeface="Open Sans"/>
            </a:endParaRPr>
          </a:p>
          <a:p>
            <a:pPr marL="0" lvl="0" indent="0" algn="l">
              <a:lnSpc>
                <a:spcPts val="3920"/>
              </a:lnSpc>
              <a:spcBef>
                <a:spcPct val="0"/>
              </a:spcBef>
            </a:pPr>
            <a:endParaRPr lang="en-US" sz="2700" dirty="0">
              <a:solidFill>
                <a:srgbClr val="000000"/>
              </a:solidFill>
              <a:latin typeface="Open Sans"/>
              <a:ea typeface="Open Sans"/>
              <a:cs typeface="Open Sans"/>
              <a:sym typeface="Open Sans"/>
            </a:endParaRPr>
          </a:p>
          <a:p>
            <a:pPr marL="0" lvl="0" indent="0" algn="ctr">
              <a:lnSpc>
                <a:spcPts val="4759"/>
              </a:lnSpc>
              <a:spcBef>
                <a:spcPct val="0"/>
              </a:spcBef>
            </a:pPr>
            <a:endParaRPr lang="en-US" sz="2700"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1877573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3" name="Freeform 3"/>
          <p:cNvSpPr/>
          <p:nvPr/>
        </p:nvSpPr>
        <p:spPr>
          <a:xfrm>
            <a:off x="0" y="617220"/>
            <a:ext cx="3238077" cy="1712298"/>
          </a:xfrm>
          <a:custGeom>
            <a:avLst/>
            <a:gdLst/>
            <a:ahLst/>
            <a:cxnLst/>
            <a:rect l="l" t="t" r="r" b="b"/>
            <a:pathLst>
              <a:path w="3238077" h="1712298">
                <a:moveTo>
                  <a:pt x="0" y="0"/>
                </a:moveTo>
                <a:lnTo>
                  <a:pt x="3238077" y="0"/>
                </a:lnTo>
                <a:lnTo>
                  <a:pt x="3238077" y="1712298"/>
                </a:lnTo>
                <a:lnTo>
                  <a:pt x="0" y="1712298"/>
                </a:lnTo>
                <a:lnTo>
                  <a:pt x="0" y="0"/>
                </a:lnTo>
                <a:close/>
              </a:path>
            </a:pathLst>
          </a:custGeom>
          <a:blipFill>
            <a:blip r:embed="rId3"/>
            <a:stretch>
              <a:fillRect t="-24200" b="-25473"/>
            </a:stretch>
          </a:blipFill>
        </p:spPr>
      </p:sp>
      <p:sp>
        <p:nvSpPr>
          <p:cNvPr id="4" name="Freeform 4"/>
          <p:cNvSpPr/>
          <p:nvPr/>
        </p:nvSpPr>
        <p:spPr>
          <a:xfrm rot="-10800000">
            <a:off x="0" y="9669780"/>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5" name="Freeform 5"/>
          <p:cNvSpPr/>
          <p:nvPr/>
        </p:nvSpPr>
        <p:spPr>
          <a:xfrm>
            <a:off x="13261145" y="1300819"/>
            <a:ext cx="4619624" cy="1028699"/>
          </a:xfrm>
          <a:custGeom>
            <a:avLst/>
            <a:gdLst/>
            <a:ahLst/>
            <a:cxnLst/>
            <a:rect l="l" t="t" r="r" b="b"/>
            <a:pathLst>
              <a:path w="4619624" h="1028699">
                <a:moveTo>
                  <a:pt x="0" y="0"/>
                </a:moveTo>
                <a:lnTo>
                  <a:pt x="4619624" y="0"/>
                </a:lnTo>
                <a:lnTo>
                  <a:pt x="4619624" y="1028699"/>
                </a:lnTo>
                <a:lnTo>
                  <a:pt x="0" y="1028699"/>
                </a:lnTo>
                <a:lnTo>
                  <a:pt x="0" y="0"/>
                </a:lnTo>
                <a:close/>
              </a:path>
            </a:pathLst>
          </a:custGeom>
          <a:blipFill>
            <a:blip r:embed="rId4"/>
            <a:stretch>
              <a:fillRect b="-278"/>
            </a:stretch>
          </a:blipFill>
        </p:spPr>
      </p:sp>
      <p:sp>
        <p:nvSpPr>
          <p:cNvPr id="6" name="Freeform 6"/>
          <p:cNvSpPr/>
          <p:nvPr/>
        </p:nvSpPr>
        <p:spPr>
          <a:xfrm>
            <a:off x="6447121" y="2614823"/>
            <a:ext cx="4979963" cy="4114800"/>
          </a:xfrm>
          <a:custGeom>
            <a:avLst/>
            <a:gdLst/>
            <a:ahLst/>
            <a:cxnLst/>
            <a:rect l="l" t="t" r="r" b="b"/>
            <a:pathLst>
              <a:path w="4979963" h="4114800">
                <a:moveTo>
                  <a:pt x="0" y="0"/>
                </a:moveTo>
                <a:lnTo>
                  <a:pt x="4979963" y="0"/>
                </a:lnTo>
                <a:lnTo>
                  <a:pt x="497996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0" y="9013190"/>
            <a:ext cx="18288000" cy="665567"/>
          </a:xfrm>
          <a:prstGeom prst="rect">
            <a:avLst/>
          </a:prstGeom>
        </p:spPr>
        <p:txBody>
          <a:bodyPr lIns="0" tIns="0" rIns="0" bIns="0" rtlCol="0" anchor="t">
            <a:spAutoFit/>
          </a:bodyPr>
          <a:lstStyle/>
          <a:p>
            <a:pPr algn="ctr">
              <a:lnSpc>
                <a:spcPts val="2659"/>
              </a:lnSpc>
              <a:spcBef>
                <a:spcPct val="0"/>
              </a:spcBef>
            </a:pPr>
            <a:r>
              <a:rPr lang="en-US" spc="1" dirty="0">
                <a:solidFill>
                  <a:srgbClr val="000000"/>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8" name="Freeform 8"/>
          <p:cNvSpPr/>
          <p:nvPr/>
        </p:nvSpPr>
        <p:spPr>
          <a:xfrm>
            <a:off x="197099" y="7770025"/>
            <a:ext cx="2533649" cy="962024"/>
          </a:xfrm>
          <a:custGeom>
            <a:avLst/>
            <a:gdLst/>
            <a:ahLst/>
            <a:cxnLst/>
            <a:rect l="l" t="t" r="r" b="b"/>
            <a:pathLst>
              <a:path w="2533649" h="962024">
                <a:moveTo>
                  <a:pt x="0" y="0"/>
                </a:moveTo>
                <a:lnTo>
                  <a:pt x="2533649" y="0"/>
                </a:lnTo>
                <a:lnTo>
                  <a:pt x="2533649" y="962024"/>
                </a:lnTo>
                <a:lnTo>
                  <a:pt x="0" y="962024"/>
                </a:lnTo>
                <a:lnTo>
                  <a:pt x="0" y="0"/>
                </a:lnTo>
                <a:close/>
              </a:path>
            </a:pathLst>
          </a:custGeom>
          <a:blipFill>
            <a:blip r:embed="rId7"/>
            <a:stretch>
              <a:fillRect r="-102"/>
            </a:stretch>
          </a:blipFill>
        </p:spPr>
      </p:sp>
      <p:sp>
        <p:nvSpPr>
          <p:cNvPr id="9" name="Freeform 9"/>
          <p:cNvSpPr/>
          <p:nvPr/>
        </p:nvSpPr>
        <p:spPr>
          <a:xfrm>
            <a:off x="2730748" y="7574763"/>
            <a:ext cx="1767690" cy="1352549"/>
          </a:xfrm>
          <a:custGeom>
            <a:avLst/>
            <a:gdLst/>
            <a:ahLst/>
            <a:cxnLst/>
            <a:rect l="l" t="t" r="r" b="b"/>
            <a:pathLst>
              <a:path w="1767690" h="1352549">
                <a:moveTo>
                  <a:pt x="0" y="0"/>
                </a:moveTo>
                <a:lnTo>
                  <a:pt x="1767690" y="0"/>
                </a:lnTo>
                <a:lnTo>
                  <a:pt x="1767690" y="1352549"/>
                </a:lnTo>
                <a:lnTo>
                  <a:pt x="0" y="1352549"/>
                </a:lnTo>
                <a:lnTo>
                  <a:pt x="0" y="0"/>
                </a:lnTo>
                <a:close/>
              </a:path>
            </a:pathLst>
          </a:custGeom>
          <a:blipFill>
            <a:blip r:embed="rId8"/>
            <a:stretch>
              <a:fillRect r="-11"/>
            </a:stretch>
          </a:blipFill>
        </p:spPr>
      </p:sp>
      <p:sp>
        <p:nvSpPr>
          <p:cNvPr id="10" name="Freeform 10"/>
          <p:cNvSpPr/>
          <p:nvPr/>
        </p:nvSpPr>
        <p:spPr>
          <a:xfrm>
            <a:off x="4652373" y="7384263"/>
            <a:ext cx="1590674" cy="1590674"/>
          </a:xfrm>
          <a:custGeom>
            <a:avLst/>
            <a:gdLst/>
            <a:ahLst/>
            <a:cxnLst/>
            <a:rect l="l" t="t" r="r" b="b"/>
            <a:pathLst>
              <a:path w="1590674" h="1590674">
                <a:moveTo>
                  <a:pt x="0" y="0"/>
                </a:moveTo>
                <a:lnTo>
                  <a:pt x="1590674" y="0"/>
                </a:lnTo>
                <a:lnTo>
                  <a:pt x="1590674" y="1590674"/>
                </a:lnTo>
                <a:lnTo>
                  <a:pt x="0" y="1590674"/>
                </a:lnTo>
                <a:lnTo>
                  <a:pt x="0" y="0"/>
                </a:lnTo>
                <a:close/>
              </a:path>
            </a:pathLst>
          </a:custGeom>
          <a:blipFill>
            <a:blip r:embed="rId9"/>
            <a:stretch>
              <a:fillRect/>
            </a:stretch>
          </a:blipFill>
        </p:spPr>
      </p:sp>
      <p:sp>
        <p:nvSpPr>
          <p:cNvPr id="11" name="Freeform 11"/>
          <p:cNvSpPr/>
          <p:nvPr/>
        </p:nvSpPr>
        <p:spPr>
          <a:xfrm>
            <a:off x="6614522" y="7822413"/>
            <a:ext cx="1971674" cy="1104899"/>
          </a:xfrm>
          <a:custGeom>
            <a:avLst/>
            <a:gdLst/>
            <a:ahLst/>
            <a:cxnLst/>
            <a:rect l="l" t="t" r="r" b="b"/>
            <a:pathLst>
              <a:path w="1971674" h="1104899">
                <a:moveTo>
                  <a:pt x="0" y="0"/>
                </a:moveTo>
                <a:lnTo>
                  <a:pt x="1971674" y="0"/>
                </a:lnTo>
                <a:lnTo>
                  <a:pt x="1971674" y="1104899"/>
                </a:lnTo>
                <a:lnTo>
                  <a:pt x="0" y="1104899"/>
                </a:lnTo>
                <a:lnTo>
                  <a:pt x="0" y="0"/>
                </a:lnTo>
                <a:close/>
              </a:path>
            </a:pathLst>
          </a:custGeom>
          <a:blipFill>
            <a:blip r:embed="rId10"/>
            <a:stretch>
              <a:fillRect b="-377"/>
            </a:stretch>
          </a:blipFill>
        </p:spPr>
      </p:sp>
      <p:sp>
        <p:nvSpPr>
          <p:cNvPr id="12" name="Freeform 12"/>
          <p:cNvSpPr/>
          <p:nvPr/>
        </p:nvSpPr>
        <p:spPr>
          <a:xfrm>
            <a:off x="8957671" y="7893850"/>
            <a:ext cx="1990724" cy="962024"/>
          </a:xfrm>
          <a:custGeom>
            <a:avLst/>
            <a:gdLst/>
            <a:ahLst/>
            <a:cxnLst/>
            <a:rect l="l" t="t" r="r" b="b"/>
            <a:pathLst>
              <a:path w="1990724" h="962024">
                <a:moveTo>
                  <a:pt x="0" y="0"/>
                </a:moveTo>
                <a:lnTo>
                  <a:pt x="1990724" y="0"/>
                </a:lnTo>
                <a:lnTo>
                  <a:pt x="1990724" y="962024"/>
                </a:lnTo>
                <a:lnTo>
                  <a:pt x="0" y="962024"/>
                </a:lnTo>
                <a:lnTo>
                  <a:pt x="0" y="0"/>
                </a:lnTo>
                <a:close/>
              </a:path>
            </a:pathLst>
          </a:custGeom>
          <a:blipFill>
            <a:blip r:embed="rId11"/>
            <a:stretch>
              <a:fillRect b="-635"/>
            </a:stretch>
          </a:blipFill>
        </p:spPr>
      </p:sp>
      <p:sp>
        <p:nvSpPr>
          <p:cNvPr id="13" name="Freeform 13"/>
          <p:cNvSpPr/>
          <p:nvPr/>
        </p:nvSpPr>
        <p:spPr>
          <a:xfrm>
            <a:off x="11319870" y="7703350"/>
            <a:ext cx="1895474" cy="1152524"/>
          </a:xfrm>
          <a:custGeom>
            <a:avLst/>
            <a:gdLst/>
            <a:ahLst/>
            <a:cxnLst/>
            <a:rect l="l" t="t" r="r" b="b"/>
            <a:pathLst>
              <a:path w="1895474" h="1152524">
                <a:moveTo>
                  <a:pt x="0" y="0"/>
                </a:moveTo>
                <a:lnTo>
                  <a:pt x="1895474" y="0"/>
                </a:lnTo>
                <a:lnTo>
                  <a:pt x="1895474" y="1152524"/>
                </a:lnTo>
                <a:lnTo>
                  <a:pt x="0" y="1152524"/>
                </a:lnTo>
                <a:lnTo>
                  <a:pt x="0" y="0"/>
                </a:lnTo>
                <a:close/>
              </a:path>
            </a:pathLst>
          </a:custGeom>
          <a:blipFill>
            <a:blip r:embed="rId12"/>
            <a:stretch>
              <a:fillRect b="-282"/>
            </a:stretch>
          </a:blipFill>
        </p:spPr>
      </p:sp>
      <p:sp>
        <p:nvSpPr>
          <p:cNvPr id="14" name="Freeform 14"/>
          <p:cNvSpPr/>
          <p:nvPr/>
        </p:nvSpPr>
        <p:spPr>
          <a:xfrm>
            <a:off x="13591036" y="8108163"/>
            <a:ext cx="2676524" cy="533399"/>
          </a:xfrm>
          <a:custGeom>
            <a:avLst/>
            <a:gdLst/>
            <a:ahLst/>
            <a:cxnLst/>
            <a:rect l="l" t="t" r="r" b="b"/>
            <a:pathLst>
              <a:path w="2676524" h="533399">
                <a:moveTo>
                  <a:pt x="0" y="0"/>
                </a:moveTo>
                <a:lnTo>
                  <a:pt x="2676524" y="0"/>
                </a:lnTo>
                <a:lnTo>
                  <a:pt x="2676524" y="533399"/>
                </a:lnTo>
                <a:lnTo>
                  <a:pt x="0" y="533399"/>
                </a:lnTo>
                <a:lnTo>
                  <a:pt x="0" y="0"/>
                </a:lnTo>
                <a:close/>
              </a:path>
            </a:pathLst>
          </a:custGeom>
          <a:blipFill>
            <a:blip r:embed="rId13"/>
            <a:stretch>
              <a:fillRect r="-130"/>
            </a:stretch>
          </a:blipFill>
        </p:spPr>
      </p:sp>
      <p:sp>
        <p:nvSpPr>
          <p:cNvPr id="15" name="Freeform 15"/>
          <p:cNvSpPr/>
          <p:nvPr/>
        </p:nvSpPr>
        <p:spPr>
          <a:xfrm>
            <a:off x="16594894" y="7303300"/>
            <a:ext cx="1190624" cy="1752599"/>
          </a:xfrm>
          <a:custGeom>
            <a:avLst/>
            <a:gdLst/>
            <a:ahLst/>
            <a:cxnLst/>
            <a:rect l="l" t="t" r="r" b="b"/>
            <a:pathLst>
              <a:path w="1190624" h="1752599">
                <a:moveTo>
                  <a:pt x="0" y="0"/>
                </a:moveTo>
                <a:lnTo>
                  <a:pt x="1190624" y="0"/>
                </a:lnTo>
                <a:lnTo>
                  <a:pt x="1190624" y="1752599"/>
                </a:lnTo>
                <a:lnTo>
                  <a:pt x="0" y="1752599"/>
                </a:lnTo>
                <a:lnTo>
                  <a:pt x="0" y="0"/>
                </a:lnTo>
                <a:close/>
              </a:path>
            </a:pathLst>
          </a:custGeom>
          <a:blipFill>
            <a:blip r:embed="rId14"/>
            <a:stretch>
              <a:fillRect r="-538"/>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3" name="Freeform 3"/>
          <p:cNvSpPr/>
          <p:nvPr/>
        </p:nvSpPr>
        <p:spPr>
          <a:xfrm>
            <a:off x="0" y="617220"/>
            <a:ext cx="3238077" cy="1712298"/>
          </a:xfrm>
          <a:custGeom>
            <a:avLst/>
            <a:gdLst/>
            <a:ahLst/>
            <a:cxnLst/>
            <a:rect l="l" t="t" r="r" b="b"/>
            <a:pathLst>
              <a:path w="3238077" h="1712298">
                <a:moveTo>
                  <a:pt x="0" y="0"/>
                </a:moveTo>
                <a:lnTo>
                  <a:pt x="3238077" y="0"/>
                </a:lnTo>
                <a:lnTo>
                  <a:pt x="3238077" y="1712298"/>
                </a:lnTo>
                <a:lnTo>
                  <a:pt x="0" y="1712298"/>
                </a:lnTo>
                <a:lnTo>
                  <a:pt x="0" y="0"/>
                </a:lnTo>
                <a:close/>
              </a:path>
            </a:pathLst>
          </a:custGeom>
          <a:blipFill>
            <a:blip r:embed="rId3"/>
            <a:stretch>
              <a:fillRect t="-24200" b="-25473"/>
            </a:stretch>
          </a:blipFill>
        </p:spPr>
      </p:sp>
      <p:sp>
        <p:nvSpPr>
          <p:cNvPr id="4" name="Freeform 4"/>
          <p:cNvSpPr/>
          <p:nvPr/>
        </p:nvSpPr>
        <p:spPr>
          <a:xfrm rot="-10800000">
            <a:off x="0" y="9669780"/>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5" name="TextBox 5"/>
          <p:cNvSpPr txBox="1"/>
          <p:nvPr/>
        </p:nvSpPr>
        <p:spPr>
          <a:xfrm>
            <a:off x="6984876" y="702838"/>
            <a:ext cx="4826124" cy="1028626"/>
          </a:xfrm>
          <a:prstGeom prst="rect">
            <a:avLst/>
          </a:prstGeom>
        </p:spPr>
        <p:txBody>
          <a:bodyPr wrap="square" lIns="0" tIns="0" rIns="0" bIns="0" rtlCol="0" anchor="t">
            <a:spAutoFit/>
          </a:bodyPr>
          <a:lstStyle/>
          <a:p>
            <a:pPr algn="ctr">
              <a:lnSpc>
                <a:spcPts val="8400"/>
              </a:lnSpc>
            </a:pPr>
            <a:r>
              <a:rPr lang="en-US" sz="6000" b="1" dirty="0">
                <a:solidFill>
                  <a:srgbClr val="000000"/>
                </a:solidFill>
                <a:latin typeface="Open Sans Bold"/>
                <a:ea typeface="Open Sans Bold"/>
                <a:cs typeface="Open Sans Bold"/>
                <a:sym typeface="Open Sans Bold"/>
              </a:rPr>
              <a:t>OBJECTIVES</a:t>
            </a:r>
          </a:p>
        </p:txBody>
      </p:sp>
      <p:sp>
        <p:nvSpPr>
          <p:cNvPr id="6" name="TextBox 6"/>
          <p:cNvSpPr txBox="1"/>
          <p:nvPr/>
        </p:nvSpPr>
        <p:spPr>
          <a:xfrm>
            <a:off x="0" y="2672418"/>
            <a:ext cx="18288000" cy="2380913"/>
          </a:xfrm>
          <a:prstGeom prst="rect">
            <a:avLst/>
          </a:prstGeom>
        </p:spPr>
        <p:txBody>
          <a:bodyPr lIns="0" tIns="0" rIns="0" bIns="0" rtlCol="0" anchor="t">
            <a:spAutoFit/>
          </a:bodyPr>
          <a:lstStyle/>
          <a:p>
            <a:pPr algn="ctr">
              <a:lnSpc>
                <a:spcPts val="4759"/>
              </a:lnSpc>
            </a:pPr>
            <a:r>
              <a:rPr lang="en-US" sz="3399" b="1">
                <a:solidFill>
                  <a:srgbClr val="000000"/>
                </a:solidFill>
                <a:latin typeface="Open Sans Bold"/>
                <a:ea typeface="Open Sans Bold"/>
                <a:cs typeface="Open Sans Bold"/>
                <a:sym typeface="Open Sans Bold"/>
              </a:rPr>
              <a:t>Objective</a:t>
            </a:r>
            <a:r>
              <a:rPr lang="en-US" sz="3399">
                <a:solidFill>
                  <a:srgbClr val="000000"/>
                </a:solidFill>
                <a:latin typeface="Open Sans"/>
                <a:ea typeface="Open Sans"/>
                <a:cs typeface="Open Sans"/>
                <a:sym typeface="Open Sans"/>
              </a:rPr>
              <a:t>: Provide teachers with tools for a comprehensive assessment of students' preparation in sustainable development and environmental education.</a:t>
            </a:r>
          </a:p>
          <a:p>
            <a:pPr algn="ctr">
              <a:lnSpc>
                <a:spcPts val="4759"/>
              </a:lnSpc>
            </a:pPr>
            <a:endParaRPr lang="en-US" sz="3399">
              <a:solidFill>
                <a:srgbClr val="000000"/>
              </a:solidFill>
              <a:latin typeface="Open Sans"/>
              <a:ea typeface="Open Sans"/>
              <a:cs typeface="Open Sans"/>
              <a:sym typeface="Open Sans"/>
            </a:endParaRPr>
          </a:p>
          <a:p>
            <a:pPr algn="ctr">
              <a:lnSpc>
                <a:spcPts val="4759"/>
              </a:lnSpc>
            </a:pPr>
            <a:endParaRPr lang="en-US" sz="3399">
              <a:solidFill>
                <a:srgbClr val="000000"/>
              </a:solidFill>
              <a:latin typeface="Open Sans"/>
              <a:ea typeface="Open Sans"/>
              <a:cs typeface="Open Sans"/>
              <a:sym typeface="Open Sans"/>
            </a:endParaRPr>
          </a:p>
        </p:txBody>
      </p:sp>
      <p:sp>
        <p:nvSpPr>
          <p:cNvPr id="7" name="TextBox 7"/>
          <p:cNvSpPr txBox="1"/>
          <p:nvPr/>
        </p:nvSpPr>
        <p:spPr>
          <a:xfrm>
            <a:off x="0" y="4473469"/>
            <a:ext cx="17659778" cy="4781510"/>
          </a:xfrm>
          <a:prstGeom prst="rect">
            <a:avLst/>
          </a:prstGeom>
        </p:spPr>
        <p:txBody>
          <a:bodyPr lIns="0" tIns="0" rIns="0" bIns="0" rtlCol="0" anchor="t">
            <a:spAutoFit/>
          </a:bodyPr>
          <a:lstStyle/>
          <a:p>
            <a:pPr marL="0" lvl="0" indent="0" algn="ctr">
              <a:lnSpc>
                <a:spcPts val="4759"/>
              </a:lnSpc>
              <a:spcBef>
                <a:spcPct val="0"/>
              </a:spcBef>
            </a:pPr>
            <a:r>
              <a:rPr lang="en-US" sz="3399" b="1" u="none" strike="noStrike">
                <a:solidFill>
                  <a:srgbClr val="000000"/>
                </a:solidFill>
                <a:latin typeface="Open Sans Bold"/>
                <a:ea typeface="Open Sans Bold"/>
                <a:cs typeface="Open Sans Bold"/>
                <a:sym typeface="Open Sans Bold"/>
              </a:rPr>
              <a:t>Features</a:t>
            </a:r>
            <a:r>
              <a:rPr lang="en-US" sz="3399" u="none" strike="noStrike">
                <a:solidFill>
                  <a:srgbClr val="000000"/>
                </a:solidFill>
                <a:latin typeface="Open Sans"/>
                <a:ea typeface="Open Sans"/>
                <a:cs typeface="Open Sans"/>
                <a:sym typeface="Open Sans"/>
              </a:rPr>
              <a:t>: </a:t>
            </a:r>
          </a:p>
          <a:p>
            <a:pPr marL="0" lvl="0" indent="0" algn="ctr">
              <a:lnSpc>
                <a:spcPts val="4759"/>
              </a:lnSpc>
              <a:spcBef>
                <a:spcPct val="0"/>
              </a:spcBef>
            </a:pPr>
            <a:endParaRPr lang="en-US" sz="3399" u="none" strike="noStrike">
              <a:solidFill>
                <a:srgbClr val="000000"/>
              </a:solidFill>
              <a:latin typeface="Open Sans"/>
              <a:ea typeface="Open Sans"/>
              <a:cs typeface="Open Sans"/>
              <a:sym typeface="Open Sans"/>
            </a:endParaRPr>
          </a:p>
          <a:p>
            <a:pPr marL="0" lvl="0" indent="0" algn="ctr">
              <a:lnSpc>
                <a:spcPts val="4759"/>
              </a:lnSpc>
              <a:spcBef>
                <a:spcPct val="0"/>
              </a:spcBef>
            </a:pPr>
            <a:r>
              <a:rPr lang="en-US" sz="3399" b="1" u="none" strike="noStrike">
                <a:solidFill>
                  <a:srgbClr val="000000"/>
                </a:solidFill>
                <a:latin typeface="Open Sans Bold"/>
                <a:ea typeface="Open Sans Bold"/>
                <a:cs typeface="Open Sans Bold"/>
                <a:sym typeface="Open Sans Bold"/>
              </a:rPr>
              <a:t>Integrated assessment across four dimensions:</a:t>
            </a:r>
            <a:r>
              <a:rPr lang="en-US" sz="3399" u="none" strike="noStrike">
                <a:solidFill>
                  <a:srgbClr val="000000"/>
                </a:solidFill>
                <a:latin typeface="Open Sans"/>
                <a:ea typeface="Open Sans"/>
                <a:cs typeface="Open Sans"/>
                <a:sym typeface="Open Sans"/>
              </a:rPr>
              <a:t> skills, knowledge, values, attitudes/behaviors.</a:t>
            </a:r>
          </a:p>
          <a:p>
            <a:pPr marL="0" lvl="0" indent="0" algn="ctr">
              <a:lnSpc>
                <a:spcPts val="4759"/>
              </a:lnSpc>
              <a:spcBef>
                <a:spcPct val="0"/>
              </a:spcBef>
            </a:pPr>
            <a:endParaRPr lang="en-US" sz="3399" u="none" strike="noStrike">
              <a:solidFill>
                <a:srgbClr val="000000"/>
              </a:solidFill>
              <a:latin typeface="Open Sans"/>
              <a:ea typeface="Open Sans"/>
              <a:cs typeface="Open Sans"/>
              <a:sym typeface="Open Sans"/>
            </a:endParaRPr>
          </a:p>
          <a:p>
            <a:pPr marL="0" lvl="0" indent="0" algn="ctr">
              <a:lnSpc>
                <a:spcPts val="4759"/>
              </a:lnSpc>
              <a:spcBef>
                <a:spcPct val="0"/>
              </a:spcBef>
            </a:pPr>
            <a:r>
              <a:rPr lang="en-US" sz="3399" b="1" u="none" strike="noStrike">
                <a:solidFill>
                  <a:srgbClr val="000000"/>
                </a:solidFill>
                <a:latin typeface="Open Sans Bold"/>
                <a:ea typeface="Open Sans Bold"/>
                <a:cs typeface="Open Sans Bold"/>
                <a:sym typeface="Open Sans Bold"/>
              </a:rPr>
              <a:t>Focus</a:t>
            </a:r>
            <a:r>
              <a:rPr lang="en-US" sz="3399" u="none" strike="noStrike">
                <a:solidFill>
                  <a:srgbClr val="000000"/>
                </a:solidFill>
                <a:latin typeface="Open Sans"/>
                <a:ea typeface="Open Sans"/>
                <a:cs typeface="Open Sans"/>
                <a:sym typeface="Open Sans"/>
              </a:rPr>
              <a:t>: Measure the assimilation of environmental topics and introduce Green Skills into the educational offerings of upper secondary schools, with priority given to technical and scientific programs.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3" name="Freeform 3"/>
          <p:cNvSpPr/>
          <p:nvPr/>
        </p:nvSpPr>
        <p:spPr>
          <a:xfrm>
            <a:off x="15049923" y="629714"/>
            <a:ext cx="3238077" cy="1712298"/>
          </a:xfrm>
          <a:custGeom>
            <a:avLst/>
            <a:gdLst/>
            <a:ahLst/>
            <a:cxnLst/>
            <a:rect l="l" t="t" r="r" b="b"/>
            <a:pathLst>
              <a:path w="3238077" h="1712298">
                <a:moveTo>
                  <a:pt x="0" y="0"/>
                </a:moveTo>
                <a:lnTo>
                  <a:pt x="3238077" y="0"/>
                </a:lnTo>
                <a:lnTo>
                  <a:pt x="3238077" y="1712298"/>
                </a:lnTo>
                <a:lnTo>
                  <a:pt x="0" y="1712298"/>
                </a:lnTo>
                <a:lnTo>
                  <a:pt x="0" y="0"/>
                </a:lnTo>
                <a:close/>
              </a:path>
            </a:pathLst>
          </a:custGeom>
          <a:blipFill>
            <a:blip r:embed="rId3"/>
            <a:stretch>
              <a:fillRect t="-24200" b="-25473"/>
            </a:stretch>
          </a:blipFill>
        </p:spPr>
      </p:sp>
      <p:sp>
        <p:nvSpPr>
          <p:cNvPr id="4" name="Freeform 4"/>
          <p:cNvSpPr/>
          <p:nvPr/>
        </p:nvSpPr>
        <p:spPr>
          <a:xfrm rot="-10800000">
            <a:off x="0" y="9907787"/>
            <a:ext cx="18288000" cy="379213"/>
          </a:xfrm>
          <a:custGeom>
            <a:avLst/>
            <a:gdLst/>
            <a:ahLst/>
            <a:cxnLst/>
            <a:rect l="l" t="t" r="r" b="b"/>
            <a:pathLst>
              <a:path w="18288000" h="379213">
                <a:moveTo>
                  <a:pt x="0" y="0"/>
                </a:moveTo>
                <a:lnTo>
                  <a:pt x="18288000" y="0"/>
                </a:lnTo>
                <a:lnTo>
                  <a:pt x="18288000" y="379213"/>
                </a:lnTo>
                <a:lnTo>
                  <a:pt x="0" y="379213"/>
                </a:lnTo>
                <a:lnTo>
                  <a:pt x="0" y="0"/>
                </a:lnTo>
                <a:close/>
              </a:path>
            </a:pathLst>
          </a:custGeom>
          <a:blipFill>
            <a:blip r:embed="rId2"/>
            <a:stretch>
              <a:fillRect b="-62763"/>
            </a:stretch>
          </a:blipFill>
        </p:spPr>
      </p:sp>
      <p:sp>
        <p:nvSpPr>
          <p:cNvPr id="5" name="TextBox 5"/>
          <p:cNvSpPr txBox="1"/>
          <p:nvPr/>
        </p:nvSpPr>
        <p:spPr>
          <a:xfrm>
            <a:off x="6378587" y="658138"/>
            <a:ext cx="6042013" cy="1006558"/>
          </a:xfrm>
          <a:prstGeom prst="rect">
            <a:avLst/>
          </a:prstGeom>
        </p:spPr>
        <p:txBody>
          <a:bodyPr wrap="square" lIns="0" tIns="0" rIns="0" bIns="0" rtlCol="0" anchor="t">
            <a:spAutoFit/>
          </a:bodyPr>
          <a:lstStyle/>
          <a:p>
            <a:pPr algn="ctr">
              <a:lnSpc>
                <a:spcPts val="8400"/>
              </a:lnSpc>
            </a:pPr>
            <a:r>
              <a:rPr lang="en-US" sz="6000" b="1" dirty="0">
                <a:solidFill>
                  <a:srgbClr val="000000"/>
                </a:solidFill>
                <a:latin typeface="Open Sans Bold"/>
                <a:ea typeface="Open Sans Bold"/>
                <a:cs typeface="Open Sans Bold"/>
                <a:sym typeface="Open Sans Bold"/>
              </a:rPr>
              <a:t>MAIN RESULTS</a:t>
            </a:r>
          </a:p>
        </p:txBody>
      </p:sp>
      <p:sp>
        <p:nvSpPr>
          <p:cNvPr id="6" name="TextBox 6"/>
          <p:cNvSpPr txBox="1"/>
          <p:nvPr/>
        </p:nvSpPr>
        <p:spPr>
          <a:xfrm>
            <a:off x="0" y="2212473"/>
            <a:ext cx="18288000" cy="8056436"/>
          </a:xfrm>
          <a:prstGeom prst="rect">
            <a:avLst/>
          </a:prstGeom>
        </p:spPr>
        <p:txBody>
          <a:bodyPr lIns="0" tIns="0" rIns="0" bIns="0" rtlCol="0" anchor="t">
            <a:spAutoFit/>
          </a:bodyPr>
          <a:lstStyle/>
          <a:p>
            <a:pPr algn="ctr">
              <a:lnSpc>
                <a:spcPts val="3920"/>
              </a:lnSpc>
            </a:pPr>
            <a:r>
              <a:rPr lang="en-US" sz="2800" b="1" dirty="0">
                <a:solidFill>
                  <a:srgbClr val="000000"/>
                </a:solidFill>
                <a:latin typeface="Open Sans Bold"/>
                <a:ea typeface="Open Sans Bold"/>
                <a:cs typeface="Open Sans Bold"/>
                <a:sym typeface="Open Sans Bold"/>
              </a:rPr>
              <a:t>Outcome: Evaluation Toolkit to measure four dimensions of environmental education</a:t>
            </a:r>
          </a:p>
          <a:p>
            <a:pPr algn="ctr">
              <a:lnSpc>
                <a:spcPts val="3920"/>
              </a:lnSpc>
            </a:pPr>
            <a:endParaRPr lang="en-US" sz="2800" b="1" dirty="0">
              <a:solidFill>
                <a:srgbClr val="000000"/>
              </a:solidFill>
              <a:latin typeface="Open Sans Bold"/>
              <a:ea typeface="Open Sans Bold"/>
              <a:cs typeface="Open Sans Bold"/>
              <a:sym typeface="Open Sans Bold"/>
            </a:endParaRPr>
          </a:p>
          <a:p>
            <a:pPr marL="604521" lvl="1" indent="-302261" algn="l">
              <a:lnSpc>
                <a:spcPts val="3920"/>
              </a:lnSpc>
              <a:buAutoNum type="arabicPeriod"/>
            </a:pPr>
            <a:r>
              <a:rPr lang="en-US" sz="2800" b="1" dirty="0">
                <a:solidFill>
                  <a:srgbClr val="000000"/>
                </a:solidFill>
                <a:latin typeface="Open Sans Bold"/>
                <a:ea typeface="Open Sans Bold"/>
                <a:cs typeface="Open Sans Bold"/>
                <a:sym typeface="Open Sans Bold"/>
              </a:rPr>
              <a:t>Skills</a:t>
            </a:r>
            <a:r>
              <a:rPr lang="en-US" sz="2800" dirty="0">
                <a:solidFill>
                  <a:srgbClr val="000000"/>
                </a:solidFill>
                <a:latin typeface="Open Sans"/>
                <a:ea typeface="Open Sans"/>
                <a:cs typeface="Open Sans"/>
                <a:sym typeface="Open Sans"/>
              </a:rPr>
              <a:t>: Green Skills </a:t>
            </a:r>
            <a:r>
              <a:rPr lang="en-US" sz="2800" u="none" strike="noStrike" dirty="0">
                <a:solidFill>
                  <a:srgbClr val="000000"/>
                </a:solidFill>
                <a:latin typeface="Open Sans"/>
                <a:ea typeface="Open Sans"/>
                <a:cs typeface="Open Sans"/>
                <a:sym typeface="Open Sans"/>
              </a:rPr>
              <a:t>and</a:t>
            </a:r>
            <a:r>
              <a:rPr lang="en-US" sz="2800" dirty="0">
                <a:solidFill>
                  <a:srgbClr val="000000"/>
                </a:solidFill>
                <a:latin typeface="Open Sans"/>
                <a:ea typeface="Open Sans"/>
                <a:cs typeface="Open Sans"/>
                <a:sym typeface="Open Sans"/>
              </a:rPr>
              <a:t> Multiliteracy Skills </a:t>
            </a:r>
            <a:r>
              <a:rPr lang="en-US" sz="2800" u="none" strike="noStrike" dirty="0">
                <a:solidFill>
                  <a:srgbClr val="000000"/>
                </a:solidFill>
                <a:latin typeface="Open Sans"/>
                <a:ea typeface="Open Sans"/>
                <a:cs typeface="Open Sans"/>
                <a:sym typeface="Open Sans"/>
              </a:rPr>
              <a:t>r</a:t>
            </a:r>
            <a:r>
              <a:rPr lang="en-US" sz="2800" dirty="0">
                <a:solidFill>
                  <a:srgbClr val="000000"/>
                </a:solidFill>
                <a:latin typeface="Open Sans"/>
                <a:ea typeface="Open Sans"/>
                <a:cs typeface="Open Sans"/>
                <a:sym typeface="Open Sans"/>
              </a:rPr>
              <a:t>e</a:t>
            </a:r>
            <a:r>
              <a:rPr lang="en-US" sz="2800" u="none" strike="noStrike" dirty="0">
                <a:solidFill>
                  <a:srgbClr val="000000"/>
                </a:solidFill>
                <a:latin typeface="Open Sans"/>
                <a:ea typeface="Open Sans"/>
                <a:cs typeface="Open Sans"/>
                <a:sym typeface="Open Sans"/>
              </a:rPr>
              <a:t>l</a:t>
            </a:r>
            <a:r>
              <a:rPr lang="en-US" sz="2800" dirty="0">
                <a:solidFill>
                  <a:srgbClr val="000000"/>
                </a:solidFill>
                <a:latin typeface="Open Sans"/>
                <a:ea typeface="Open Sans"/>
                <a:cs typeface="Open Sans"/>
                <a:sym typeface="Open Sans"/>
              </a:rPr>
              <a:t>ate</a:t>
            </a:r>
            <a:r>
              <a:rPr lang="en-US" sz="2800" u="none" strike="noStrike" dirty="0">
                <a:solidFill>
                  <a:srgbClr val="000000"/>
                </a:solidFill>
                <a:latin typeface="Open Sans"/>
                <a:ea typeface="Open Sans"/>
                <a:cs typeface="Open Sans"/>
                <a:sym typeface="Open Sans"/>
              </a:rPr>
              <a:t>d</a:t>
            </a:r>
            <a:r>
              <a:rPr lang="en-US" sz="2800" dirty="0">
                <a:solidFill>
                  <a:srgbClr val="000000"/>
                </a:solidFill>
                <a:latin typeface="Open Sans"/>
                <a:ea typeface="Open Sans"/>
                <a:cs typeface="Open Sans"/>
                <a:sym typeface="Open Sans"/>
              </a:rPr>
              <a:t> </a:t>
            </a:r>
            <a:r>
              <a:rPr lang="en-US" sz="2800" u="none" strike="noStrike" dirty="0">
                <a:solidFill>
                  <a:srgbClr val="000000"/>
                </a:solidFill>
                <a:latin typeface="Open Sans"/>
                <a:ea typeface="Open Sans"/>
                <a:cs typeface="Open Sans"/>
                <a:sym typeface="Open Sans"/>
              </a:rPr>
              <a:t>to them</a:t>
            </a:r>
            <a:r>
              <a:rPr lang="en-US" sz="2800" dirty="0">
                <a:solidFill>
                  <a:srgbClr val="000000"/>
                </a:solidFill>
                <a:latin typeface="Open Sans"/>
                <a:ea typeface="Open Sans"/>
                <a:cs typeface="Open Sans"/>
                <a:sym typeface="Open Sans"/>
              </a:rPr>
              <a:t>a</a:t>
            </a:r>
            <a:r>
              <a:rPr lang="en-US" sz="2800" u="none" strike="noStrike" dirty="0">
                <a:solidFill>
                  <a:srgbClr val="000000"/>
                </a:solidFill>
                <a:latin typeface="Open Sans"/>
                <a:ea typeface="Open Sans"/>
                <a:cs typeface="Open Sans"/>
                <a:sym typeface="Open Sans"/>
              </a:rPr>
              <a:t>tic</a:t>
            </a:r>
            <a:r>
              <a:rPr lang="en-US" sz="2800" dirty="0">
                <a:solidFill>
                  <a:srgbClr val="000000"/>
                </a:solidFill>
                <a:latin typeface="Open Sans"/>
                <a:ea typeface="Open Sans"/>
                <a:cs typeface="Open Sans"/>
                <a:sym typeface="Open Sans"/>
              </a:rPr>
              <a:t> content</a:t>
            </a:r>
            <a:r>
              <a:rPr lang="en-US" sz="2800" u="none" strike="noStrike" dirty="0">
                <a:solidFill>
                  <a:srgbClr val="000000"/>
                </a:solidFill>
                <a:latin typeface="Open Sans"/>
                <a:ea typeface="Open Sans"/>
                <a:cs typeface="Open Sans"/>
                <a:sym typeface="Open Sans"/>
              </a:rPr>
              <a:t> and</a:t>
            </a:r>
            <a:r>
              <a:rPr lang="en-US" sz="2800" dirty="0">
                <a:solidFill>
                  <a:srgbClr val="000000"/>
                </a:solidFill>
                <a:latin typeface="Open Sans"/>
                <a:ea typeface="Open Sans"/>
                <a:cs typeface="Open Sans"/>
                <a:sym typeface="Open Sans"/>
              </a:rPr>
              <a:t> e</a:t>
            </a:r>
            <a:r>
              <a:rPr lang="en-US" sz="2800" u="none" strike="noStrike" dirty="0">
                <a:solidFill>
                  <a:srgbClr val="000000"/>
                </a:solidFill>
                <a:latin typeface="Open Sans"/>
                <a:ea typeface="Open Sans"/>
                <a:cs typeface="Open Sans"/>
                <a:sym typeface="Open Sans"/>
              </a:rPr>
              <a:t>duc</a:t>
            </a:r>
            <a:r>
              <a:rPr lang="en-US" sz="2800" dirty="0">
                <a:solidFill>
                  <a:srgbClr val="000000"/>
                </a:solidFill>
                <a:latin typeface="Open Sans"/>
                <a:ea typeface="Open Sans"/>
                <a:cs typeface="Open Sans"/>
                <a:sym typeface="Open Sans"/>
              </a:rPr>
              <a:t>ati</a:t>
            </a:r>
            <a:r>
              <a:rPr lang="en-US" sz="2800" u="none" strike="noStrike" dirty="0">
                <a:solidFill>
                  <a:srgbClr val="000000"/>
                </a:solidFill>
                <a:latin typeface="Open Sans"/>
                <a:ea typeface="Open Sans"/>
                <a:cs typeface="Open Sans"/>
                <a:sym typeface="Open Sans"/>
              </a:rPr>
              <a:t>onal</a:t>
            </a:r>
            <a:r>
              <a:rPr lang="en-US" sz="2800" dirty="0">
                <a:solidFill>
                  <a:srgbClr val="000000"/>
                </a:solidFill>
                <a:latin typeface="Open Sans"/>
                <a:ea typeface="Open Sans"/>
                <a:cs typeface="Open Sans"/>
                <a:sym typeface="Open Sans"/>
              </a:rPr>
              <a:t> processe</a:t>
            </a:r>
            <a:r>
              <a:rPr lang="en-US" sz="2800" u="none" strike="noStrike" dirty="0">
                <a:solidFill>
                  <a:srgbClr val="000000"/>
                </a:solidFill>
                <a:latin typeface="Open Sans"/>
                <a:ea typeface="Open Sans"/>
                <a:cs typeface="Open Sans"/>
                <a:sym typeface="Open Sans"/>
              </a:rPr>
              <a:t>s</a:t>
            </a:r>
            <a:r>
              <a:rPr lang="en-US" sz="2800" dirty="0">
                <a:solidFill>
                  <a:srgbClr val="000000"/>
                </a:solidFill>
                <a:latin typeface="Open Sans"/>
                <a:ea typeface="Open Sans"/>
                <a:cs typeface="Open Sans"/>
                <a:sym typeface="Open Sans"/>
              </a:rPr>
              <a:t>.</a:t>
            </a:r>
          </a:p>
          <a:p>
            <a:pPr marL="604521" lvl="1" indent="-302261" algn="l">
              <a:lnSpc>
                <a:spcPts val="3920"/>
              </a:lnSpc>
              <a:buAutoNum type="arabicPeriod"/>
            </a:pPr>
            <a:r>
              <a:rPr lang="en-US" sz="2800" b="1" u="none" strike="noStrike" dirty="0">
                <a:solidFill>
                  <a:srgbClr val="000000"/>
                </a:solidFill>
                <a:latin typeface="Open Sans Bold"/>
                <a:ea typeface="Open Sans Bold"/>
                <a:cs typeface="Open Sans Bold"/>
                <a:sym typeface="Open Sans Bold"/>
              </a:rPr>
              <a:t>K</a:t>
            </a:r>
            <a:r>
              <a:rPr lang="en-US" sz="2800" b="1" dirty="0">
                <a:solidFill>
                  <a:srgbClr val="000000"/>
                </a:solidFill>
                <a:latin typeface="Open Sans Bold"/>
                <a:ea typeface="Open Sans Bold"/>
                <a:cs typeface="Open Sans Bold"/>
                <a:sym typeface="Open Sans Bold"/>
              </a:rPr>
              <a:t>no</a:t>
            </a:r>
            <a:r>
              <a:rPr lang="en-US" sz="2800" b="1" u="none" strike="noStrike" dirty="0">
                <a:solidFill>
                  <a:srgbClr val="000000"/>
                </a:solidFill>
                <a:latin typeface="Open Sans Bold"/>
                <a:ea typeface="Open Sans Bold"/>
                <a:cs typeface="Open Sans Bold"/>
                <a:sym typeface="Open Sans Bold"/>
              </a:rPr>
              <a:t>wl</a:t>
            </a:r>
            <a:r>
              <a:rPr lang="en-US" sz="2800" b="1" dirty="0">
                <a:solidFill>
                  <a:srgbClr val="000000"/>
                </a:solidFill>
                <a:latin typeface="Open Sans Bold"/>
                <a:ea typeface="Open Sans Bold"/>
                <a:cs typeface="Open Sans Bold"/>
                <a:sym typeface="Open Sans Bold"/>
              </a:rPr>
              <a:t>e</a:t>
            </a:r>
            <a:r>
              <a:rPr lang="en-US" sz="2800" b="1" u="none" strike="noStrike" dirty="0">
                <a:solidFill>
                  <a:srgbClr val="000000"/>
                </a:solidFill>
                <a:latin typeface="Open Sans Bold"/>
                <a:ea typeface="Open Sans Bold"/>
                <a:cs typeface="Open Sans Bold"/>
                <a:sym typeface="Open Sans Bold"/>
              </a:rPr>
              <a:t>dg</a:t>
            </a:r>
            <a:r>
              <a:rPr lang="en-US" sz="2800" b="1" dirty="0">
                <a:solidFill>
                  <a:srgbClr val="000000"/>
                </a:solidFill>
                <a:latin typeface="Open Sans Bold"/>
                <a:ea typeface="Open Sans Bold"/>
                <a:cs typeface="Open Sans Bold"/>
                <a:sym typeface="Open Sans Bold"/>
              </a:rPr>
              <a:t>e</a:t>
            </a:r>
            <a:r>
              <a:rPr lang="en-US" sz="2800" dirty="0">
                <a:solidFill>
                  <a:srgbClr val="000000"/>
                </a:solidFill>
                <a:latin typeface="Open Sans"/>
                <a:ea typeface="Open Sans"/>
                <a:cs typeface="Open Sans"/>
                <a:sym typeface="Open Sans"/>
              </a:rPr>
              <a:t>: </a:t>
            </a:r>
            <a:r>
              <a:rPr lang="en-US" sz="2800" u="none" strike="noStrike" dirty="0">
                <a:solidFill>
                  <a:srgbClr val="000000"/>
                </a:solidFill>
                <a:latin typeface="Open Sans"/>
                <a:ea typeface="Open Sans"/>
                <a:cs typeface="Open Sans"/>
                <a:sym typeface="Open Sans"/>
              </a:rPr>
              <a:t>Env</a:t>
            </a:r>
            <a:r>
              <a:rPr lang="en-US" sz="2800" dirty="0">
                <a:solidFill>
                  <a:srgbClr val="000000"/>
                </a:solidFill>
                <a:latin typeface="Open Sans"/>
                <a:ea typeface="Open Sans"/>
                <a:cs typeface="Open Sans"/>
                <a:sym typeface="Open Sans"/>
              </a:rPr>
              <a:t>i</a:t>
            </a:r>
            <a:r>
              <a:rPr lang="en-US" sz="2800" u="none" strike="noStrike" dirty="0">
                <a:solidFill>
                  <a:srgbClr val="000000"/>
                </a:solidFill>
                <a:latin typeface="Open Sans"/>
                <a:ea typeface="Open Sans"/>
                <a:cs typeface="Open Sans"/>
                <a:sym typeface="Open Sans"/>
              </a:rPr>
              <a:t>ronm</a:t>
            </a:r>
            <a:r>
              <a:rPr lang="en-US" sz="2800" dirty="0">
                <a:solidFill>
                  <a:srgbClr val="000000"/>
                </a:solidFill>
                <a:latin typeface="Open Sans"/>
                <a:ea typeface="Open Sans"/>
                <a:cs typeface="Open Sans"/>
                <a:sym typeface="Open Sans"/>
              </a:rPr>
              <a:t>ental</a:t>
            </a:r>
            <a:r>
              <a:rPr lang="en-US" sz="2800" u="none" strike="noStrike" dirty="0">
                <a:solidFill>
                  <a:srgbClr val="000000"/>
                </a:solidFill>
                <a:latin typeface="Open Sans"/>
                <a:ea typeface="Open Sans"/>
                <a:cs typeface="Open Sans"/>
                <a:sym typeface="Open Sans"/>
              </a:rPr>
              <a:t> knowledge</a:t>
            </a:r>
            <a:r>
              <a:rPr lang="en-US" sz="2800" dirty="0">
                <a:solidFill>
                  <a:srgbClr val="000000"/>
                </a:solidFill>
                <a:latin typeface="Open Sans"/>
                <a:ea typeface="Open Sans"/>
                <a:cs typeface="Open Sans"/>
                <a:sym typeface="Open Sans"/>
              </a:rPr>
              <a:t> integrate</a:t>
            </a:r>
            <a:r>
              <a:rPr lang="en-US" sz="2800" u="none" strike="noStrike" dirty="0">
                <a:solidFill>
                  <a:srgbClr val="000000"/>
                </a:solidFill>
                <a:latin typeface="Open Sans"/>
                <a:ea typeface="Open Sans"/>
                <a:cs typeface="Open Sans"/>
                <a:sym typeface="Open Sans"/>
              </a:rPr>
              <a:t>d</a:t>
            </a:r>
            <a:r>
              <a:rPr lang="en-US" sz="2800" dirty="0">
                <a:solidFill>
                  <a:srgbClr val="000000"/>
                </a:solidFill>
                <a:latin typeface="Open Sans"/>
                <a:ea typeface="Open Sans"/>
                <a:cs typeface="Open Sans"/>
                <a:sym typeface="Open Sans"/>
              </a:rPr>
              <a:t> </a:t>
            </a:r>
            <a:r>
              <a:rPr lang="en-US" sz="2800" u="none" strike="noStrike" dirty="0">
                <a:solidFill>
                  <a:srgbClr val="000000"/>
                </a:solidFill>
                <a:latin typeface="Open Sans"/>
                <a:ea typeface="Open Sans"/>
                <a:cs typeface="Open Sans"/>
                <a:sym typeface="Open Sans"/>
              </a:rPr>
              <a:t>w</a:t>
            </a:r>
            <a:r>
              <a:rPr lang="en-US" sz="2800" dirty="0">
                <a:solidFill>
                  <a:srgbClr val="000000"/>
                </a:solidFill>
                <a:latin typeface="Open Sans"/>
                <a:ea typeface="Open Sans"/>
                <a:cs typeface="Open Sans"/>
                <a:sym typeface="Open Sans"/>
              </a:rPr>
              <a:t>i</a:t>
            </a:r>
            <a:r>
              <a:rPr lang="en-US" sz="2800" u="none" strike="noStrike" dirty="0">
                <a:solidFill>
                  <a:srgbClr val="000000"/>
                </a:solidFill>
                <a:latin typeface="Open Sans"/>
                <a:ea typeface="Open Sans"/>
                <a:cs typeface="Open Sans"/>
                <a:sym typeface="Open Sans"/>
              </a:rPr>
              <a:t>th</a:t>
            </a:r>
            <a:r>
              <a:rPr lang="en-US" sz="2800" dirty="0">
                <a:solidFill>
                  <a:srgbClr val="000000"/>
                </a:solidFill>
                <a:latin typeface="Open Sans"/>
                <a:ea typeface="Open Sans"/>
                <a:cs typeface="Open Sans"/>
                <a:sym typeface="Open Sans"/>
              </a:rPr>
              <a:t> STEM </a:t>
            </a:r>
            <a:r>
              <a:rPr lang="en-US" sz="2800" u="none" strike="noStrike" dirty="0">
                <a:solidFill>
                  <a:srgbClr val="000000"/>
                </a:solidFill>
                <a:latin typeface="Open Sans"/>
                <a:ea typeface="Open Sans"/>
                <a:cs typeface="Open Sans"/>
                <a:sym typeface="Open Sans"/>
              </a:rPr>
              <a:t>subj</a:t>
            </a:r>
            <a:r>
              <a:rPr lang="en-US" sz="2800" dirty="0">
                <a:solidFill>
                  <a:srgbClr val="000000"/>
                </a:solidFill>
                <a:latin typeface="Open Sans"/>
                <a:ea typeface="Open Sans"/>
                <a:cs typeface="Open Sans"/>
                <a:sym typeface="Open Sans"/>
              </a:rPr>
              <a:t>e</a:t>
            </a:r>
            <a:r>
              <a:rPr lang="en-US" sz="2800" u="none" strike="noStrike" dirty="0">
                <a:solidFill>
                  <a:srgbClr val="000000"/>
                </a:solidFill>
                <a:latin typeface="Open Sans"/>
                <a:ea typeface="Open Sans"/>
                <a:cs typeface="Open Sans"/>
                <a:sym typeface="Open Sans"/>
              </a:rPr>
              <a:t>ct</a:t>
            </a:r>
            <a:r>
              <a:rPr lang="en-US" sz="2800" dirty="0">
                <a:solidFill>
                  <a:srgbClr val="000000"/>
                </a:solidFill>
                <a:latin typeface="Open Sans"/>
                <a:ea typeface="Open Sans"/>
                <a:cs typeface="Open Sans"/>
                <a:sym typeface="Open Sans"/>
              </a:rPr>
              <a:t>s</a:t>
            </a:r>
            <a:r>
              <a:rPr lang="en-US" sz="2800" u="none" strike="noStrike" dirty="0">
                <a:solidFill>
                  <a:srgbClr val="000000"/>
                </a:solidFill>
                <a:latin typeface="Open Sans"/>
                <a:ea typeface="Open Sans"/>
                <a:cs typeface="Open Sans"/>
                <a:sym typeface="Open Sans"/>
              </a:rPr>
              <a:t> (e</a:t>
            </a:r>
            <a:r>
              <a:rPr lang="en-US" sz="2800" dirty="0">
                <a:solidFill>
                  <a:srgbClr val="000000"/>
                </a:solidFill>
                <a:latin typeface="Open Sans"/>
                <a:ea typeface="Open Sans"/>
                <a:cs typeface="Open Sans"/>
                <a:sym typeface="Open Sans"/>
              </a:rPr>
              <a:t>.</a:t>
            </a:r>
            <a:r>
              <a:rPr lang="en-US" sz="2800" u="none" strike="noStrike" dirty="0">
                <a:solidFill>
                  <a:srgbClr val="000000"/>
                </a:solidFill>
                <a:latin typeface="Open Sans"/>
                <a:ea typeface="Open Sans"/>
                <a:cs typeface="Open Sans"/>
                <a:sym typeface="Open Sans"/>
              </a:rPr>
              <a:t>g.,</a:t>
            </a:r>
            <a:r>
              <a:rPr lang="en-US" sz="2800" dirty="0">
                <a:solidFill>
                  <a:srgbClr val="000000"/>
                </a:solidFill>
                <a:latin typeface="Open Sans"/>
                <a:ea typeface="Open Sans"/>
                <a:cs typeface="Open Sans"/>
                <a:sym typeface="Open Sans"/>
              </a:rPr>
              <a:t> geolog</a:t>
            </a:r>
            <a:r>
              <a:rPr lang="en-US" sz="2800" u="none" strike="noStrike" dirty="0">
                <a:solidFill>
                  <a:srgbClr val="000000"/>
                </a:solidFill>
                <a:latin typeface="Open Sans"/>
                <a:ea typeface="Open Sans"/>
                <a:cs typeface="Open Sans"/>
                <a:sym typeface="Open Sans"/>
              </a:rPr>
              <a:t>y</a:t>
            </a:r>
            <a:r>
              <a:rPr lang="en-US" sz="2800" dirty="0">
                <a:solidFill>
                  <a:srgbClr val="000000"/>
                </a:solidFill>
                <a:latin typeface="Open Sans"/>
                <a:ea typeface="Open Sans"/>
                <a:cs typeface="Open Sans"/>
                <a:sym typeface="Open Sans"/>
              </a:rPr>
              <a:t>, ch</a:t>
            </a:r>
            <a:r>
              <a:rPr lang="en-US" sz="2800" u="none" strike="noStrike" dirty="0">
                <a:solidFill>
                  <a:srgbClr val="000000"/>
                </a:solidFill>
                <a:latin typeface="Open Sans"/>
                <a:ea typeface="Open Sans"/>
                <a:cs typeface="Open Sans"/>
                <a:sym typeface="Open Sans"/>
              </a:rPr>
              <a:t>e</a:t>
            </a:r>
            <a:r>
              <a:rPr lang="en-US" sz="2800" dirty="0">
                <a:solidFill>
                  <a:srgbClr val="000000"/>
                </a:solidFill>
                <a:latin typeface="Open Sans"/>
                <a:ea typeface="Open Sans"/>
                <a:cs typeface="Open Sans"/>
                <a:sym typeface="Open Sans"/>
              </a:rPr>
              <a:t>mi</a:t>
            </a:r>
            <a:r>
              <a:rPr lang="en-US" sz="2800" u="none" strike="noStrike" dirty="0">
                <a:solidFill>
                  <a:srgbClr val="000000"/>
                </a:solidFill>
                <a:latin typeface="Open Sans"/>
                <a:ea typeface="Open Sans"/>
                <a:cs typeface="Open Sans"/>
                <a:sym typeface="Open Sans"/>
              </a:rPr>
              <a:t>stry</a:t>
            </a:r>
            <a:r>
              <a:rPr lang="en-US" sz="2800" dirty="0">
                <a:solidFill>
                  <a:srgbClr val="000000"/>
                </a:solidFill>
                <a:latin typeface="Open Sans"/>
                <a:ea typeface="Open Sans"/>
                <a:cs typeface="Open Sans"/>
                <a:sym typeface="Open Sans"/>
              </a:rPr>
              <a:t>, </a:t>
            </a:r>
            <a:r>
              <a:rPr lang="en-US" sz="2800" u="none" strike="noStrike" dirty="0">
                <a:solidFill>
                  <a:srgbClr val="000000"/>
                </a:solidFill>
                <a:latin typeface="Open Sans"/>
                <a:ea typeface="Open Sans"/>
                <a:cs typeface="Open Sans"/>
                <a:sym typeface="Open Sans"/>
              </a:rPr>
              <a:t>c</a:t>
            </a:r>
            <a:r>
              <a:rPr lang="en-US" sz="2800" dirty="0">
                <a:solidFill>
                  <a:srgbClr val="000000"/>
                </a:solidFill>
                <a:latin typeface="Open Sans"/>
                <a:ea typeface="Open Sans"/>
                <a:cs typeface="Open Sans"/>
                <a:sym typeface="Open Sans"/>
              </a:rPr>
              <a:t>om</a:t>
            </a:r>
            <a:r>
              <a:rPr lang="en-US" sz="2800" u="none" strike="noStrike" dirty="0">
                <a:solidFill>
                  <a:srgbClr val="000000"/>
                </a:solidFill>
                <a:latin typeface="Open Sans"/>
                <a:ea typeface="Open Sans"/>
                <a:cs typeface="Open Sans"/>
                <a:sym typeface="Open Sans"/>
              </a:rPr>
              <a:t>pu</a:t>
            </a:r>
            <a:r>
              <a:rPr lang="en-US" sz="2800" dirty="0">
                <a:solidFill>
                  <a:srgbClr val="000000"/>
                </a:solidFill>
                <a:latin typeface="Open Sans"/>
                <a:ea typeface="Open Sans"/>
                <a:cs typeface="Open Sans"/>
                <a:sym typeface="Open Sans"/>
              </a:rPr>
              <a:t>t</a:t>
            </a:r>
            <a:r>
              <a:rPr lang="en-US" sz="2800" u="none" strike="noStrike" dirty="0">
                <a:solidFill>
                  <a:srgbClr val="000000"/>
                </a:solidFill>
                <a:latin typeface="Open Sans"/>
                <a:ea typeface="Open Sans"/>
                <a:cs typeface="Open Sans"/>
                <a:sym typeface="Open Sans"/>
              </a:rPr>
              <a:t>er sc</a:t>
            </a:r>
            <a:r>
              <a:rPr lang="en-US" sz="2800" dirty="0">
                <a:solidFill>
                  <a:srgbClr val="000000"/>
                </a:solidFill>
                <a:latin typeface="Open Sans"/>
                <a:ea typeface="Open Sans"/>
                <a:cs typeface="Open Sans"/>
                <a:sym typeface="Open Sans"/>
              </a:rPr>
              <a:t>i</a:t>
            </a:r>
            <a:r>
              <a:rPr lang="en-US" sz="2800" u="none" strike="noStrike" dirty="0">
                <a:solidFill>
                  <a:srgbClr val="000000"/>
                </a:solidFill>
                <a:latin typeface="Open Sans"/>
                <a:ea typeface="Open Sans"/>
                <a:cs typeface="Open Sans"/>
                <a:sym typeface="Open Sans"/>
              </a:rPr>
              <a:t>en</a:t>
            </a:r>
            <a:r>
              <a:rPr lang="en-US" sz="2800" dirty="0">
                <a:solidFill>
                  <a:srgbClr val="000000"/>
                </a:solidFill>
                <a:latin typeface="Open Sans"/>
                <a:ea typeface="Open Sans"/>
                <a:cs typeface="Open Sans"/>
                <a:sym typeface="Open Sans"/>
              </a:rPr>
              <a:t>c</a:t>
            </a:r>
            <a:r>
              <a:rPr lang="en-US" sz="2800" u="none" strike="noStrike" dirty="0">
                <a:solidFill>
                  <a:srgbClr val="000000"/>
                </a:solidFill>
                <a:latin typeface="Open Sans"/>
                <a:ea typeface="Open Sans"/>
                <a:cs typeface="Open Sans"/>
                <a:sym typeface="Open Sans"/>
              </a:rPr>
              <a:t>e</a:t>
            </a:r>
            <a:r>
              <a:rPr lang="en-US" sz="2800" dirty="0">
                <a:solidFill>
                  <a:srgbClr val="000000"/>
                </a:solidFill>
                <a:latin typeface="Open Sans"/>
                <a:ea typeface="Open Sans"/>
                <a:cs typeface="Open Sans"/>
                <a:sym typeface="Open Sans"/>
              </a:rPr>
              <a:t>).</a:t>
            </a:r>
          </a:p>
          <a:p>
            <a:pPr marL="604521" lvl="1" indent="-302261" algn="l">
              <a:lnSpc>
                <a:spcPts val="3920"/>
              </a:lnSpc>
              <a:buAutoNum type="arabicPeriod"/>
            </a:pPr>
            <a:r>
              <a:rPr lang="en-US" sz="2800" b="1" dirty="0">
                <a:solidFill>
                  <a:srgbClr val="000000"/>
                </a:solidFill>
                <a:latin typeface="Open Sans Bold"/>
                <a:ea typeface="Open Sans Bold"/>
                <a:cs typeface="Open Sans Bold"/>
                <a:sym typeface="Open Sans Bold"/>
              </a:rPr>
              <a:t>Attitud</a:t>
            </a:r>
            <a:r>
              <a:rPr lang="en-US" sz="2800" b="1" u="none" strike="noStrike" dirty="0">
                <a:solidFill>
                  <a:srgbClr val="000000"/>
                </a:solidFill>
                <a:latin typeface="Open Sans Bold"/>
                <a:ea typeface="Open Sans Bold"/>
                <a:cs typeface="Open Sans Bold"/>
                <a:sym typeface="Open Sans Bold"/>
              </a:rPr>
              <a:t>es</a:t>
            </a:r>
            <a:r>
              <a:rPr lang="en-US" sz="2800" b="1" dirty="0">
                <a:solidFill>
                  <a:srgbClr val="000000"/>
                </a:solidFill>
                <a:latin typeface="Open Sans Bold"/>
                <a:ea typeface="Open Sans Bold"/>
                <a:cs typeface="Open Sans Bold"/>
                <a:sym typeface="Open Sans Bold"/>
              </a:rPr>
              <a:t>/</a:t>
            </a:r>
            <a:r>
              <a:rPr lang="en-US" sz="2800" b="1" u="none" strike="noStrike" dirty="0">
                <a:solidFill>
                  <a:srgbClr val="000000"/>
                </a:solidFill>
                <a:latin typeface="Open Sans Bold"/>
                <a:ea typeface="Open Sans Bold"/>
                <a:cs typeface="Open Sans Bold"/>
                <a:sym typeface="Open Sans Bold"/>
              </a:rPr>
              <a:t>Beh</a:t>
            </a:r>
            <a:r>
              <a:rPr lang="en-US" sz="2800" b="1" dirty="0">
                <a:solidFill>
                  <a:srgbClr val="000000"/>
                </a:solidFill>
                <a:latin typeface="Open Sans Bold"/>
                <a:ea typeface="Open Sans Bold"/>
                <a:cs typeface="Open Sans Bold"/>
                <a:sym typeface="Open Sans Bold"/>
              </a:rPr>
              <a:t>a</a:t>
            </a:r>
            <a:r>
              <a:rPr lang="en-US" sz="2800" b="1" u="none" strike="noStrike" dirty="0">
                <a:solidFill>
                  <a:srgbClr val="000000"/>
                </a:solidFill>
                <a:latin typeface="Open Sans Bold"/>
                <a:ea typeface="Open Sans Bold"/>
                <a:cs typeface="Open Sans Bold"/>
                <a:sym typeface="Open Sans Bold"/>
              </a:rPr>
              <a:t>v</a:t>
            </a:r>
            <a:r>
              <a:rPr lang="en-US" sz="2800" b="1" dirty="0">
                <a:solidFill>
                  <a:srgbClr val="000000"/>
                </a:solidFill>
                <a:latin typeface="Open Sans Bold"/>
                <a:ea typeface="Open Sans Bold"/>
                <a:cs typeface="Open Sans Bold"/>
                <a:sym typeface="Open Sans Bold"/>
              </a:rPr>
              <a:t>i</a:t>
            </a:r>
            <a:r>
              <a:rPr lang="en-US" sz="2800" b="1" u="none" strike="noStrike" dirty="0">
                <a:solidFill>
                  <a:srgbClr val="000000"/>
                </a:solidFill>
                <a:latin typeface="Open Sans Bold"/>
                <a:ea typeface="Open Sans Bold"/>
                <a:cs typeface="Open Sans Bold"/>
                <a:sym typeface="Open Sans Bold"/>
              </a:rPr>
              <a:t>ors</a:t>
            </a:r>
            <a:r>
              <a:rPr lang="en-US" sz="2800" dirty="0">
                <a:solidFill>
                  <a:srgbClr val="000000"/>
                </a:solidFill>
                <a:latin typeface="Open Sans"/>
                <a:ea typeface="Open Sans"/>
                <a:cs typeface="Open Sans"/>
                <a:sym typeface="Open Sans"/>
              </a:rPr>
              <a:t>: </a:t>
            </a:r>
            <a:r>
              <a:rPr lang="en-US" sz="2800" u="none" strike="noStrike" dirty="0">
                <a:solidFill>
                  <a:srgbClr val="000000"/>
                </a:solidFill>
                <a:latin typeface="Open Sans"/>
                <a:ea typeface="Open Sans"/>
                <a:cs typeface="Open Sans"/>
                <a:sym typeface="Open Sans"/>
              </a:rPr>
              <a:t>F</a:t>
            </a:r>
            <a:r>
              <a:rPr lang="en-US" sz="2800" dirty="0">
                <a:solidFill>
                  <a:srgbClr val="000000"/>
                </a:solidFill>
                <a:latin typeface="Open Sans"/>
                <a:ea typeface="Open Sans"/>
                <a:cs typeface="Open Sans"/>
                <a:sym typeface="Open Sans"/>
              </a:rPr>
              <a:t>o</a:t>
            </a:r>
            <a:r>
              <a:rPr lang="en-US" sz="2800" u="none" strike="noStrike" dirty="0">
                <a:solidFill>
                  <a:srgbClr val="000000"/>
                </a:solidFill>
                <a:latin typeface="Open Sans"/>
                <a:ea typeface="Open Sans"/>
                <a:cs typeface="Open Sans"/>
                <a:sym typeface="Open Sans"/>
              </a:rPr>
              <a:t>cus</a:t>
            </a:r>
            <a:r>
              <a:rPr lang="en-US" sz="2800" dirty="0">
                <a:solidFill>
                  <a:srgbClr val="000000"/>
                </a:solidFill>
                <a:latin typeface="Open Sans"/>
                <a:ea typeface="Open Sans"/>
                <a:cs typeface="Open Sans"/>
                <a:sym typeface="Open Sans"/>
              </a:rPr>
              <a:t>e</a:t>
            </a:r>
            <a:r>
              <a:rPr lang="en-US" sz="2800" u="none" strike="noStrike" dirty="0">
                <a:solidFill>
                  <a:srgbClr val="000000"/>
                </a:solidFill>
                <a:latin typeface="Open Sans"/>
                <a:ea typeface="Open Sans"/>
                <a:cs typeface="Open Sans"/>
                <a:sym typeface="Open Sans"/>
              </a:rPr>
              <a:t>d o</a:t>
            </a:r>
            <a:r>
              <a:rPr lang="en-US" sz="2800" dirty="0">
                <a:solidFill>
                  <a:srgbClr val="000000"/>
                </a:solidFill>
                <a:latin typeface="Open Sans"/>
                <a:ea typeface="Open Sans"/>
                <a:cs typeface="Open Sans"/>
                <a:sym typeface="Open Sans"/>
              </a:rPr>
              <a:t>n</a:t>
            </a:r>
            <a:r>
              <a:rPr lang="en-US" sz="2800" u="none" strike="noStrike" dirty="0">
                <a:solidFill>
                  <a:srgbClr val="000000"/>
                </a:solidFill>
                <a:latin typeface="Open Sans"/>
                <a:ea typeface="Open Sans"/>
                <a:cs typeface="Open Sans"/>
                <a:sym typeface="Open Sans"/>
              </a:rPr>
              <a:t> pro</a:t>
            </a:r>
            <a:r>
              <a:rPr lang="en-US" sz="2800" dirty="0">
                <a:solidFill>
                  <a:srgbClr val="000000"/>
                </a:solidFill>
                <a:latin typeface="Open Sans"/>
                <a:ea typeface="Open Sans"/>
                <a:cs typeface="Open Sans"/>
                <a:sym typeface="Open Sans"/>
              </a:rPr>
              <a:t>t</a:t>
            </a:r>
            <a:r>
              <a:rPr lang="en-US" sz="2800" u="none" strike="noStrike" dirty="0">
                <a:solidFill>
                  <a:srgbClr val="000000"/>
                </a:solidFill>
                <a:latin typeface="Open Sans"/>
                <a:ea typeface="Open Sans"/>
                <a:cs typeface="Open Sans"/>
                <a:sym typeface="Open Sans"/>
              </a:rPr>
              <a:t>ec</a:t>
            </a:r>
            <a:r>
              <a:rPr lang="en-US" sz="2800" dirty="0">
                <a:solidFill>
                  <a:srgbClr val="000000"/>
                </a:solidFill>
                <a:latin typeface="Open Sans"/>
                <a:ea typeface="Open Sans"/>
                <a:cs typeface="Open Sans"/>
                <a:sym typeface="Open Sans"/>
              </a:rPr>
              <a:t>ti</a:t>
            </a:r>
            <a:r>
              <a:rPr lang="en-US" sz="2800" u="none" strike="noStrike" dirty="0">
                <a:solidFill>
                  <a:srgbClr val="000000"/>
                </a:solidFill>
                <a:latin typeface="Open Sans"/>
                <a:ea typeface="Open Sans"/>
                <a:cs typeface="Open Sans"/>
                <a:sym typeface="Open Sans"/>
              </a:rPr>
              <a:t>ng</a:t>
            </a:r>
            <a:r>
              <a:rPr lang="en-US" sz="2800" dirty="0">
                <a:solidFill>
                  <a:srgbClr val="000000"/>
                </a:solidFill>
                <a:latin typeface="Open Sans"/>
                <a:ea typeface="Open Sans"/>
                <a:cs typeface="Open Sans"/>
                <a:sym typeface="Open Sans"/>
              </a:rPr>
              <a:t> a</a:t>
            </a:r>
            <a:r>
              <a:rPr lang="en-US" sz="2800" u="none" strike="noStrike" dirty="0">
                <a:solidFill>
                  <a:srgbClr val="000000"/>
                </a:solidFill>
                <a:latin typeface="Open Sans"/>
                <a:ea typeface="Open Sans"/>
                <a:cs typeface="Open Sans"/>
                <a:sym typeface="Open Sans"/>
              </a:rPr>
              <a:t>nd</a:t>
            </a:r>
            <a:r>
              <a:rPr lang="en-US" sz="2800" dirty="0">
                <a:solidFill>
                  <a:srgbClr val="000000"/>
                </a:solidFill>
                <a:latin typeface="Open Sans"/>
                <a:ea typeface="Open Sans"/>
                <a:cs typeface="Open Sans"/>
                <a:sym typeface="Open Sans"/>
              </a:rPr>
              <a:t> e</a:t>
            </a:r>
            <a:r>
              <a:rPr lang="en-US" sz="2800" u="none" strike="noStrike" dirty="0">
                <a:solidFill>
                  <a:srgbClr val="000000"/>
                </a:solidFill>
                <a:latin typeface="Open Sans"/>
                <a:ea typeface="Open Sans"/>
                <a:cs typeface="Open Sans"/>
                <a:sym typeface="Open Sans"/>
              </a:rPr>
              <a:t>nh</a:t>
            </a:r>
            <a:r>
              <a:rPr lang="en-US" sz="2800" dirty="0">
                <a:solidFill>
                  <a:srgbClr val="000000"/>
                </a:solidFill>
                <a:latin typeface="Open Sans"/>
                <a:ea typeface="Open Sans"/>
                <a:cs typeface="Open Sans"/>
                <a:sym typeface="Open Sans"/>
              </a:rPr>
              <a:t>a</a:t>
            </a:r>
            <a:r>
              <a:rPr lang="en-US" sz="2800" u="none" strike="noStrike" dirty="0">
                <a:solidFill>
                  <a:srgbClr val="000000"/>
                </a:solidFill>
                <a:latin typeface="Open Sans"/>
                <a:ea typeface="Open Sans"/>
                <a:cs typeface="Open Sans"/>
                <a:sym typeface="Open Sans"/>
              </a:rPr>
              <a:t>ncing</a:t>
            </a:r>
            <a:r>
              <a:rPr lang="en-US" sz="2800" dirty="0">
                <a:solidFill>
                  <a:srgbClr val="000000"/>
                </a:solidFill>
                <a:latin typeface="Open Sans"/>
                <a:ea typeface="Open Sans"/>
                <a:cs typeface="Open Sans"/>
                <a:sym typeface="Open Sans"/>
              </a:rPr>
              <a:t> </a:t>
            </a:r>
            <a:r>
              <a:rPr lang="en-US" sz="2800" u="none" strike="noStrike" dirty="0">
                <a:solidFill>
                  <a:srgbClr val="000000"/>
                </a:solidFill>
                <a:latin typeface="Open Sans"/>
                <a:ea typeface="Open Sans"/>
                <a:cs typeface="Open Sans"/>
                <a:sym typeface="Open Sans"/>
              </a:rPr>
              <a:t>th</a:t>
            </a:r>
            <a:r>
              <a:rPr lang="en-US" sz="2800" dirty="0">
                <a:solidFill>
                  <a:srgbClr val="000000"/>
                </a:solidFill>
                <a:latin typeface="Open Sans"/>
                <a:ea typeface="Open Sans"/>
                <a:cs typeface="Open Sans"/>
                <a:sym typeface="Open Sans"/>
              </a:rPr>
              <a:t>e </a:t>
            </a:r>
            <a:r>
              <a:rPr lang="en-US" sz="2800" u="none" strike="noStrike" dirty="0">
                <a:solidFill>
                  <a:srgbClr val="000000"/>
                </a:solidFill>
                <a:latin typeface="Open Sans"/>
                <a:ea typeface="Open Sans"/>
                <a:cs typeface="Open Sans"/>
                <a:sym typeface="Open Sans"/>
              </a:rPr>
              <a:t>en</a:t>
            </a:r>
            <a:r>
              <a:rPr lang="en-US" sz="2800" dirty="0">
                <a:solidFill>
                  <a:srgbClr val="000000"/>
                </a:solidFill>
                <a:latin typeface="Open Sans"/>
                <a:ea typeface="Open Sans"/>
                <a:cs typeface="Open Sans"/>
                <a:sym typeface="Open Sans"/>
              </a:rPr>
              <a:t>vi</a:t>
            </a:r>
            <a:r>
              <a:rPr lang="en-US" sz="2800" u="none" strike="noStrike" dirty="0">
                <a:solidFill>
                  <a:srgbClr val="000000"/>
                </a:solidFill>
                <a:latin typeface="Open Sans"/>
                <a:ea typeface="Open Sans"/>
                <a:cs typeface="Open Sans"/>
                <a:sym typeface="Open Sans"/>
              </a:rPr>
              <a:t>r</a:t>
            </a:r>
            <a:r>
              <a:rPr lang="en-US" sz="2800" dirty="0">
                <a:solidFill>
                  <a:srgbClr val="000000"/>
                </a:solidFill>
                <a:latin typeface="Open Sans"/>
                <a:ea typeface="Open Sans"/>
                <a:cs typeface="Open Sans"/>
                <a:sym typeface="Open Sans"/>
              </a:rPr>
              <a:t>onment.</a:t>
            </a:r>
          </a:p>
          <a:p>
            <a:pPr marL="604521" lvl="1" indent="-302261" algn="l">
              <a:lnSpc>
                <a:spcPts val="3920"/>
              </a:lnSpc>
              <a:buAutoNum type="arabicPeriod"/>
            </a:pPr>
            <a:r>
              <a:rPr lang="en-US" sz="2800" b="1" dirty="0">
                <a:solidFill>
                  <a:srgbClr val="000000"/>
                </a:solidFill>
                <a:latin typeface="Open Sans Bold"/>
                <a:ea typeface="Open Sans Bold"/>
                <a:cs typeface="Open Sans Bold"/>
                <a:sym typeface="Open Sans Bold"/>
              </a:rPr>
              <a:t>Val</a:t>
            </a:r>
            <a:r>
              <a:rPr lang="en-US" sz="2800" b="1" u="none" strike="noStrike" dirty="0">
                <a:solidFill>
                  <a:srgbClr val="000000"/>
                </a:solidFill>
                <a:latin typeface="Open Sans Bold"/>
                <a:ea typeface="Open Sans Bold"/>
                <a:cs typeface="Open Sans Bold"/>
                <a:sym typeface="Open Sans Bold"/>
              </a:rPr>
              <a:t>ues</a:t>
            </a:r>
            <a:r>
              <a:rPr lang="en-US" sz="2800" dirty="0">
                <a:solidFill>
                  <a:srgbClr val="000000"/>
                </a:solidFill>
                <a:latin typeface="Open Sans"/>
                <a:ea typeface="Open Sans"/>
                <a:cs typeface="Open Sans"/>
                <a:sym typeface="Open Sans"/>
              </a:rPr>
              <a:t>: </a:t>
            </a:r>
            <a:r>
              <a:rPr lang="en-US" sz="2800" u="none" strike="noStrike" dirty="0">
                <a:solidFill>
                  <a:srgbClr val="000000"/>
                </a:solidFill>
                <a:latin typeface="Open Sans"/>
                <a:ea typeface="Open Sans"/>
                <a:cs typeface="Open Sans"/>
                <a:sym typeface="Open Sans"/>
              </a:rPr>
              <a:t>Align</a:t>
            </a:r>
            <a:r>
              <a:rPr lang="en-US" sz="2800" dirty="0">
                <a:solidFill>
                  <a:srgbClr val="000000"/>
                </a:solidFill>
                <a:latin typeface="Open Sans"/>
                <a:ea typeface="Open Sans"/>
                <a:cs typeface="Open Sans"/>
                <a:sym typeface="Open Sans"/>
              </a:rPr>
              <a:t>e</a:t>
            </a:r>
            <a:r>
              <a:rPr lang="en-US" sz="2800" u="none" strike="noStrike" dirty="0">
                <a:solidFill>
                  <a:srgbClr val="000000"/>
                </a:solidFill>
                <a:latin typeface="Open Sans"/>
                <a:ea typeface="Open Sans"/>
                <a:cs typeface="Open Sans"/>
                <a:sym typeface="Open Sans"/>
              </a:rPr>
              <a:t>d with </a:t>
            </a:r>
            <a:r>
              <a:rPr lang="en-US" sz="2800" dirty="0">
                <a:solidFill>
                  <a:srgbClr val="000000"/>
                </a:solidFill>
                <a:latin typeface="Open Sans"/>
                <a:ea typeface="Open Sans"/>
                <a:cs typeface="Open Sans"/>
                <a:sym typeface="Open Sans"/>
              </a:rPr>
              <a:t>en</a:t>
            </a:r>
            <a:r>
              <a:rPr lang="en-US" sz="2800" u="none" strike="noStrike" dirty="0">
                <a:solidFill>
                  <a:srgbClr val="000000"/>
                </a:solidFill>
                <a:latin typeface="Open Sans"/>
                <a:ea typeface="Open Sans"/>
                <a:cs typeface="Open Sans"/>
                <a:sym typeface="Open Sans"/>
              </a:rPr>
              <a:t>v</a:t>
            </a:r>
            <a:r>
              <a:rPr lang="en-US" sz="2800" dirty="0">
                <a:solidFill>
                  <a:srgbClr val="000000"/>
                </a:solidFill>
                <a:latin typeface="Open Sans"/>
                <a:ea typeface="Open Sans"/>
                <a:cs typeface="Open Sans"/>
                <a:sym typeface="Open Sans"/>
              </a:rPr>
              <a:t>i</a:t>
            </a:r>
            <a:r>
              <a:rPr lang="en-US" sz="2800" u="none" strike="noStrike" dirty="0">
                <a:solidFill>
                  <a:srgbClr val="000000"/>
                </a:solidFill>
                <a:latin typeface="Open Sans"/>
                <a:ea typeface="Open Sans"/>
                <a:cs typeface="Open Sans"/>
                <a:sym typeface="Open Sans"/>
              </a:rPr>
              <a:t>r</a:t>
            </a:r>
            <a:r>
              <a:rPr lang="en-US" sz="2800" dirty="0">
                <a:solidFill>
                  <a:srgbClr val="000000"/>
                </a:solidFill>
                <a:latin typeface="Open Sans"/>
                <a:ea typeface="Open Sans"/>
                <a:cs typeface="Open Sans"/>
                <a:sym typeface="Open Sans"/>
              </a:rPr>
              <a:t>on</a:t>
            </a:r>
            <a:r>
              <a:rPr lang="en-US" sz="2800" u="none" strike="noStrike" dirty="0">
                <a:solidFill>
                  <a:srgbClr val="000000"/>
                </a:solidFill>
                <a:latin typeface="Open Sans"/>
                <a:ea typeface="Open Sans"/>
                <a:cs typeface="Open Sans"/>
                <a:sym typeface="Open Sans"/>
              </a:rPr>
              <a:t>menta</a:t>
            </a:r>
            <a:r>
              <a:rPr lang="en-US" sz="2800" dirty="0">
                <a:solidFill>
                  <a:srgbClr val="000000"/>
                </a:solidFill>
                <a:latin typeface="Open Sans"/>
                <a:ea typeface="Open Sans"/>
                <a:cs typeface="Open Sans"/>
                <a:sym typeface="Open Sans"/>
              </a:rPr>
              <a:t>l s</a:t>
            </a:r>
            <a:r>
              <a:rPr lang="en-US" sz="2800" u="none" strike="noStrike" dirty="0">
                <a:solidFill>
                  <a:srgbClr val="000000"/>
                </a:solidFill>
                <a:latin typeface="Open Sans"/>
                <a:ea typeface="Open Sans"/>
                <a:cs typeface="Open Sans"/>
                <a:sym typeface="Open Sans"/>
              </a:rPr>
              <a:t>u</a:t>
            </a:r>
            <a:r>
              <a:rPr lang="en-US" sz="2800" dirty="0">
                <a:solidFill>
                  <a:srgbClr val="000000"/>
                </a:solidFill>
                <a:latin typeface="Open Sans"/>
                <a:ea typeface="Open Sans"/>
                <a:cs typeface="Open Sans"/>
                <a:sym typeface="Open Sans"/>
              </a:rPr>
              <a:t>st</a:t>
            </a:r>
            <a:r>
              <a:rPr lang="en-US" sz="2800" u="none" strike="noStrike" dirty="0">
                <a:solidFill>
                  <a:srgbClr val="000000"/>
                </a:solidFill>
                <a:latin typeface="Open Sans"/>
                <a:ea typeface="Open Sans"/>
                <a:cs typeface="Open Sans"/>
                <a:sym typeface="Open Sans"/>
              </a:rPr>
              <a:t>a</a:t>
            </a:r>
            <a:r>
              <a:rPr lang="en-US" sz="2800" dirty="0">
                <a:solidFill>
                  <a:srgbClr val="000000"/>
                </a:solidFill>
                <a:latin typeface="Open Sans"/>
                <a:ea typeface="Open Sans"/>
                <a:cs typeface="Open Sans"/>
                <a:sym typeface="Open Sans"/>
              </a:rPr>
              <a:t>i</a:t>
            </a:r>
            <a:r>
              <a:rPr lang="en-US" sz="2800" u="none" strike="noStrike" dirty="0">
                <a:solidFill>
                  <a:srgbClr val="000000"/>
                </a:solidFill>
                <a:latin typeface="Open Sans"/>
                <a:ea typeface="Open Sans"/>
                <a:cs typeface="Open Sans"/>
                <a:sym typeface="Open Sans"/>
              </a:rPr>
              <a:t>na</a:t>
            </a:r>
            <a:r>
              <a:rPr lang="en-US" sz="2800" dirty="0">
                <a:solidFill>
                  <a:srgbClr val="000000"/>
                </a:solidFill>
                <a:latin typeface="Open Sans"/>
                <a:ea typeface="Open Sans"/>
                <a:cs typeface="Open Sans"/>
                <a:sym typeface="Open Sans"/>
              </a:rPr>
              <a:t>bilit</a:t>
            </a:r>
            <a:r>
              <a:rPr lang="en-US" sz="2800" u="none" strike="noStrike" dirty="0">
                <a:solidFill>
                  <a:srgbClr val="000000"/>
                </a:solidFill>
                <a:latin typeface="Open Sans"/>
                <a:ea typeface="Open Sans"/>
                <a:cs typeface="Open Sans"/>
                <a:sym typeface="Open Sans"/>
              </a:rPr>
              <a:t>y</a:t>
            </a:r>
            <a:r>
              <a:rPr lang="en-US" sz="2800" dirty="0">
                <a:solidFill>
                  <a:srgbClr val="000000"/>
                </a:solidFill>
                <a:latin typeface="Open Sans"/>
                <a:ea typeface="Open Sans"/>
                <a:cs typeface="Open Sans"/>
                <a:sym typeface="Open Sans"/>
              </a:rPr>
              <a:t>.</a:t>
            </a:r>
          </a:p>
          <a:p>
            <a:pPr algn="ctr">
              <a:lnSpc>
                <a:spcPts val="3920"/>
              </a:lnSpc>
            </a:pPr>
            <a:endParaRPr lang="en-US" sz="2800" dirty="0">
              <a:solidFill>
                <a:srgbClr val="000000"/>
              </a:solidFill>
              <a:latin typeface="Open Sans"/>
              <a:ea typeface="Open Sans"/>
              <a:cs typeface="Open Sans"/>
              <a:sym typeface="Open Sans"/>
            </a:endParaRPr>
          </a:p>
          <a:p>
            <a:pPr algn="ctr">
              <a:lnSpc>
                <a:spcPts val="3920"/>
              </a:lnSpc>
              <a:spcBef>
                <a:spcPct val="0"/>
              </a:spcBef>
            </a:pPr>
            <a:r>
              <a:rPr lang="en-US" sz="2800" b="1" u="none" strike="noStrike" dirty="0">
                <a:solidFill>
                  <a:srgbClr val="000000"/>
                </a:solidFill>
                <a:latin typeface="Open Sans Bold"/>
                <a:ea typeface="Open Sans Bold"/>
                <a:cs typeface="Open Sans Bold"/>
                <a:sym typeface="Open Sans Bold"/>
              </a:rPr>
              <a:t>Key Reference: </a:t>
            </a:r>
            <a:r>
              <a:rPr lang="en-US" sz="2800" u="none" strike="noStrike" dirty="0">
                <a:solidFill>
                  <a:srgbClr val="000000"/>
                </a:solidFill>
                <a:latin typeface="Open Sans"/>
                <a:ea typeface="Open Sans"/>
                <a:cs typeface="Open Sans"/>
                <a:sym typeface="Open Sans"/>
              </a:rPr>
              <a:t>The European </a:t>
            </a:r>
            <a:r>
              <a:rPr lang="en-US" sz="2800" u="none" strike="noStrike" dirty="0" err="1">
                <a:solidFill>
                  <a:srgbClr val="000000"/>
                </a:solidFill>
                <a:latin typeface="Open Sans"/>
                <a:ea typeface="Open Sans"/>
                <a:cs typeface="Open Sans"/>
                <a:sym typeface="Open Sans"/>
              </a:rPr>
              <a:t>GreenComp</a:t>
            </a:r>
            <a:r>
              <a:rPr lang="en-US" sz="2800" u="none" strike="noStrike" dirty="0">
                <a:solidFill>
                  <a:srgbClr val="000000"/>
                </a:solidFill>
                <a:latin typeface="Open Sans"/>
                <a:ea typeface="Open Sans"/>
                <a:cs typeface="Open Sans"/>
                <a:sym typeface="Open Sans"/>
              </a:rPr>
              <a:t> Framework (2022), defines competencies and approaches across four areas:</a:t>
            </a:r>
          </a:p>
          <a:p>
            <a:pPr algn="ctr">
              <a:lnSpc>
                <a:spcPts val="3920"/>
              </a:lnSpc>
              <a:spcBef>
                <a:spcPct val="0"/>
              </a:spcBef>
            </a:pPr>
            <a:r>
              <a:rPr lang="en-US" sz="2800" b="1" u="none" strike="noStrike" dirty="0">
                <a:solidFill>
                  <a:srgbClr val="000000"/>
                </a:solidFill>
                <a:latin typeface="Open Sans Bold"/>
                <a:ea typeface="Open Sans Bold"/>
                <a:cs typeface="Open Sans Bold"/>
                <a:sym typeface="Open Sans Bold"/>
              </a:rPr>
              <a:t>Sustainability values, Complexity in sustainability</a:t>
            </a:r>
          </a:p>
          <a:p>
            <a:pPr marL="0" lvl="0" indent="0" algn="ctr">
              <a:lnSpc>
                <a:spcPts val="3920"/>
              </a:lnSpc>
              <a:spcBef>
                <a:spcPct val="0"/>
              </a:spcBef>
            </a:pPr>
            <a:r>
              <a:rPr lang="en-US" sz="2800" b="1" u="none" strike="noStrike" dirty="0">
                <a:solidFill>
                  <a:srgbClr val="000000"/>
                </a:solidFill>
                <a:latin typeface="Open Sans Bold"/>
                <a:ea typeface="Open Sans Bold"/>
                <a:cs typeface="Open Sans Bold"/>
                <a:sym typeface="Open Sans Bold"/>
              </a:rPr>
              <a:t>Sustainable futures, Acting for sustainability</a:t>
            </a:r>
          </a:p>
          <a:p>
            <a:pPr algn="ctr">
              <a:lnSpc>
                <a:spcPts val="3920"/>
              </a:lnSpc>
              <a:spcBef>
                <a:spcPct val="0"/>
              </a:spcBef>
            </a:pPr>
            <a:endParaRPr lang="en-US" sz="2800" b="1" u="none" strike="noStrike" dirty="0">
              <a:solidFill>
                <a:srgbClr val="000000"/>
              </a:solidFill>
              <a:latin typeface="Open Sans Bold"/>
              <a:ea typeface="Open Sans Bold"/>
              <a:cs typeface="Open Sans Bold"/>
              <a:sym typeface="Open Sans Bold"/>
            </a:endParaRPr>
          </a:p>
          <a:p>
            <a:pPr algn="ctr">
              <a:lnSpc>
                <a:spcPts val="3920"/>
              </a:lnSpc>
              <a:spcBef>
                <a:spcPct val="0"/>
              </a:spcBef>
            </a:pPr>
            <a:r>
              <a:rPr lang="en-US" sz="2800" b="1" u="none" strike="noStrike" dirty="0">
                <a:solidFill>
                  <a:srgbClr val="000000"/>
                </a:solidFill>
                <a:latin typeface="Open Sans Bold"/>
                <a:ea typeface="Open Sans Bold"/>
                <a:cs typeface="Open Sans Bold"/>
                <a:sym typeface="Open Sans Bold"/>
              </a:rPr>
              <a:t>Tools: </a:t>
            </a:r>
            <a:r>
              <a:rPr lang="en-US" sz="2800" u="none" strike="noStrike" dirty="0">
                <a:solidFill>
                  <a:srgbClr val="000000"/>
                </a:solidFill>
                <a:latin typeface="Open Sans"/>
                <a:ea typeface="Open Sans"/>
                <a:cs typeface="Open Sans"/>
                <a:sym typeface="Open Sans"/>
              </a:rPr>
              <a:t>Questionnaires, tests, observation grids, interviews</a:t>
            </a:r>
          </a:p>
          <a:p>
            <a:pPr marL="0" lvl="0" indent="0" algn="ctr">
              <a:lnSpc>
                <a:spcPts val="3920"/>
              </a:lnSpc>
              <a:spcBef>
                <a:spcPct val="0"/>
              </a:spcBef>
            </a:pPr>
            <a:r>
              <a:rPr lang="en-US" sz="2800" b="1" u="none" strike="noStrike" dirty="0">
                <a:solidFill>
                  <a:srgbClr val="000000"/>
                </a:solidFill>
                <a:latin typeface="Open Sans Bold"/>
                <a:ea typeface="Open Sans Bold"/>
                <a:cs typeface="Open Sans Bold"/>
                <a:sym typeface="Open Sans Bold"/>
              </a:rPr>
              <a:t>Support: </a:t>
            </a:r>
            <a:r>
              <a:rPr lang="en-US" sz="2800" u="none" strike="noStrike" dirty="0">
                <a:solidFill>
                  <a:srgbClr val="000000"/>
                </a:solidFill>
                <a:latin typeface="Open Sans"/>
                <a:ea typeface="Open Sans"/>
                <a:cs typeface="Open Sans"/>
                <a:sym typeface="Open Sans"/>
              </a:rPr>
              <a:t>Guide Manual for administration and scoring</a:t>
            </a:r>
          </a:p>
          <a:p>
            <a:pPr marL="0" lvl="0" indent="0" algn="ctr">
              <a:lnSpc>
                <a:spcPts val="4759"/>
              </a:lnSpc>
              <a:spcBef>
                <a:spcPct val="0"/>
              </a:spcBef>
            </a:pPr>
            <a:endParaRPr lang="en-US" sz="2800" u="none" strike="noStrike" dirty="0">
              <a:solidFill>
                <a:srgbClr val="00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3" name="Freeform 3"/>
          <p:cNvSpPr/>
          <p:nvPr/>
        </p:nvSpPr>
        <p:spPr>
          <a:xfrm>
            <a:off x="15049923" y="629714"/>
            <a:ext cx="3238077" cy="1712298"/>
          </a:xfrm>
          <a:custGeom>
            <a:avLst/>
            <a:gdLst/>
            <a:ahLst/>
            <a:cxnLst/>
            <a:rect l="l" t="t" r="r" b="b"/>
            <a:pathLst>
              <a:path w="3238077" h="1712298">
                <a:moveTo>
                  <a:pt x="0" y="0"/>
                </a:moveTo>
                <a:lnTo>
                  <a:pt x="3238077" y="0"/>
                </a:lnTo>
                <a:lnTo>
                  <a:pt x="3238077" y="1712298"/>
                </a:lnTo>
                <a:lnTo>
                  <a:pt x="0" y="1712298"/>
                </a:lnTo>
                <a:lnTo>
                  <a:pt x="0" y="0"/>
                </a:lnTo>
                <a:close/>
              </a:path>
            </a:pathLst>
          </a:custGeom>
          <a:blipFill>
            <a:blip r:embed="rId3"/>
            <a:stretch>
              <a:fillRect t="-24200" b="-25473"/>
            </a:stretch>
          </a:blipFill>
        </p:spPr>
      </p:sp>
      <p:sp>
        <p:nvSpPr>
          <p:cNvPr id="4" name="Freeform 4"/>
          <p:cNvSpPr/>
          <p:nvPr/>
        </p:nvSpPr>
        <p:spPr>
          <a:xfrm rot="-10800000">
            <a:off x="0" y="9907787"/>
            <a:ext cx="18288000" cy="379213"/>
          </a:xfrm>
          <a:custGeom>
            <a:avLst/>
            <a:gdLst/>
            <a:ahLst/>
            <a:cxnLst/>
            <a:rect l="l" t="t" r="r" b="b"/>
            <a:pathLst>
              <a:path w="18288000" h="379213">
                <a:moveTo>
                  <a:pt x="0" y="0"/>
                </a:moveTo>
                <a:lnTo>
                  <a:pt x="18288000" y="0"/>
                </a:lnTo>
                <a:lnTo>
                  <a:pt x="18288000" y="379213"/>
                </a:lnTo>
                <a:lnTo>
                  <a:pt x="0" y="379213"/>
                </a:lnTo>
                <a:lnTo>
                  <a:pt x="0" y="0"/>
                </a:lnTo>
                <a:close/>
              </a:path>
            </a:pathLst>
          </a:custGeom>
          <a:blipFill>
            <a:blip r:embed="rId2"/>
            <a:stretch>
              <a:fillRect b="-62763"/>
            </a:stretch>
          </a:blipFill>
        </p:spPr>
      </p:sp>
      <p:sp>
        <p:nvSpPr>
          <p:cNvPr id="5" name="TextBox 5"/>
          <p:cNvSpPr txBox="1"/>
          <p:nvPr/>
        </p:nvSpPr>
        <p:spPr>
          <a:xfrm>
            <a:off x="4876800" y="914400"/>
            <a:ext cx="7543800" cy="2083776"/>
          </a:xfrm>
          <a:prstGeom prst="rect">
            <a:avLst/>
          </a:prstGeom>
        </p:spPr>
        <p:txBody>
          <a:bodyPr wrap="square" lIns="0" tIns="0" rIns="0" bIns="0" rtlCol="0" anchor="t">
            <a:spAutoFit/>
          </a:bodyPr>
          <a:lstStyle/>
          <a:p>
            <a:pPr algn="ctr">
              <a:lnSpc>
                <a:spcPts val="8400"/>
              </a:lnSpc>
            </a:pPr>
            <a:r>
              <a:rPr lang="en-US" sz="6000" b="1" dirty="0">
                <a:solidFill>
                  <a:srgbClr val="000000"/>
                </a:solidFill>
                <a:latin typeface="Open Sans Bold"/>
                <a:ea typeface="Open Sans Bold"/>
                <a:cs typeface="Open Sans Bold"/>
                <a:sym typeface="Open Sans Bold"/>
              </a:rPr>
              <a:t>ACTIVITIES and TIMING</a:t>
            </a:r>
          </a:p>
        </p:txBody>
      </p:sp>
      <p:graphicFrame>
        <p:nvGraphicFramePr>
          <p:cNvPr id="6" name="Table 6"/>
          <p:cNvGraphicFramePr>
            <a:graphicFrameLocks noGrp="1"/>
          </p:cNvGraphicFramePr>
          <p:nvPr/>
        </p:nvGraphicFramePr>
        <p:xfrm>
          <a:off x="1020975" y="3086100"/>
          <a:ext cx="16238324" cy="2933700"/>
        </p:xfrm>
        <a:graphic>
          <a:graphicData uri="http://schemas.openxmlformats.org/drawingml/2006/table">
            <a:tbl>
              <a:tblPr/>
              <a:tblGrid>
                <a:gridCol w="2396228">
                  <a:extLst>
                    <a:ext uri="{9D8B030D-6E8A-4147-A177-3AD203B41FA5}">
                      <a16:colId xmlns:a16="http://schemas.microsoft.com/office/drawing/2014/main" val="20000"/>
                    </a:ext>
                  </a:extLst>
                </a:gridCol>
                <a:gridCol w="6910357">
                  <a:extLst>
                    <a:ext uri="{9D8B030D-6E8A-4147-A177-3AD203B41FA5}">
                      <a16:colId xmlns:a16="http://schemas.microsoft.com/office/drawing/2014/main" val="20001"/>
                    </a:ext>
                  </a:extLst>
                </a:gridCol>
                <a:gridCol w="6931739">
                  <a:extLst>
                    <a:ext uri="{9D8B030D-6E8A-4147-A177-3AD203B41FA5}">
                      <a16:colId xmlns:a16="http://schemas.microsoft.com/office/drawing/2014/main" val="20002"/>
                    </a:ext>
                  </a:extLst>
                </a:gridCol>
              </a:tblGrid>
              <a:tr h="1925241">
                <a:tc>
                  <a:txBody>
                    <a:bodyPr/>
                    <a:lstStyle/>
                    <a:p>
                      <a:pPr algn="ctr">
                        <a:lnSpc>
                          <a:spcPts val="2379"/>
                        </a:lnSpc>
                        <a:defRPr/>
                      </a:pPr>
                      <a:endParaRPr lang="en-US" sz="1100"/>
                    </a:p>
                    <a:p>
                      <a:pPr algn="ctr">
                        <a:lnSpc>
                          <a:spcPts val="3779"/>
                        </a:lnSpc>
                      </a:pPr>
                      <a:r>
                        <a:rPr lang="en-US" sz="2699" b="1">
                          <a:solidFill>
                            <a:srgbClr val="000000"/>
                          </a:solidFill>
                          <a:latin typeface="Open Sans Bold"/>
                          <a:ea typeface="Open Sans Bold"/>
                          <a:cs typeface="Open Sans Bold"/>
                          <a:sym typeface="Open Sans Bold"/>
                        </a:rPr>
                        <a:t>Activity 1 </a:t>
                      </a:r>
                    </a:p>
                    <a:p>
                      <a:pPr algn="ctr">
                        <a:lnSpc>
                          <a:spcPts val="2379"/>
                        </a:lnSpc>
                      </a:pPr>
                      <a:endParaRPr lang="en-US" sz="2699" b="1">
                        <a:solidFill>
                          <a:srgbClr val="000000"/>
                        </a:solidFill>
                        <a:latin typeface="Open Sans Bold"/>
                        <a:ea typeface="Open Sans Bold"/>
                        <a:cs typeface="Open Sans Bold"/>
                        <a:sym typeface="Open Sans Bold"/>
                      </a:endParaRPr>
                    </a:p>
                    <a:p>
                      <a:pPr algn="ctr">
                        <a:lnSpc>
                          <a:spcPts val="2379"/>
                        </a:lnSpc>
                      </a:pPr>
                      <a:endParaRPr lang="en-US" sz="2699" b="1">
                        <a:solidFill>
                          <a:srgbClr val="000000"/>
                        </a:solidFill>
                        <a:latin typeface="Open Sans Bold"/>
                        <a:ea typeface="Open Sans Bold"/>
                        <a:cs typeface="Open Sans Bold"/>
                        <a:sym typeface="Open Sans Bol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339686"/>
                    </a:solidFill>
                  </a:tcPr>
                </a:tc>
                <a:tc>
                  <a:txBody>
                    <a:bodyPr/>
                    <a:lstStyle/>
                    <a:p>
                      <a:pPr algn="l">
                        <a:lnSpc>
                          <a:spcPts val="3499"/>
                        </a:lnSpc>
                        <a:defRPr/>
                      </a:pPr>
                      <a:r>
                        <a:rPr lang="en-US" sz="2499" b="1">
                          <a:solidFill>
                            <a:srgbClr val="000000"/>
                          </a:solidFill>
                          <a:latin typeface="Arimo Bold"/>
                          <a:ea typeface="Arimo Bold"/>
                          <a:cs typeface="Arimo Bold"/>
                          <a:sym typeface="Arimo Bold"/>
                        </a:rPr>
                        <a:t>Development of Assessment Tools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80CABE"/>
                    </a:solidFill>
                  </a:tcPr>
                </a:tc>
                <a:tc>
                  <a:txBody>
                    <a:bodyPr/>
                    <a:lstStyle/>
                    <a:p>
                      <a:pPr algn="ctr">
                        <a:lnSpc>
                          <a:spcPts val="3499"/>
                        </a:lnSpc>
                        <a:defRPr/>
                      </a:pPr>
                      <a:r>
                        <a:rPr lang="en-US" sz="2499">
                          <a:solidFill>
                            <a:srgbClr val="000000"/>
                          </a:solidFill>
                          <a:latin typeface="Open Sans"/>
                          <a:ea typeface="Open Sans"/>
                          <a:cs typeface="Open Sans"/>
                          <a:sym typeface="Open Sans"/>
                        </a:rPr>
                        <a:t>01/01/2025 - 12/05/2025</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80CABE"/>
                    </a:solidFill>
                  </a:tcPr>
                </a:tc>
                <a:extLst>
                  <a:ext uri="{0D108BD9-81ED-4DB2-BD59-A6C34878D82A}">
                    <a16:rowId xmlns:a16="http://schemas.microsoft.com/office/drawing/2014/main" val="10000"/>
                  </a:ext>
                </a:extLst>
              </a:tr>
              <a:tr h="1008459">
                <a:tc>
                  <a:txBody>
                    <a:bodyPr/>
                    <a:lstStyle/>
                    <a:p>
                      <a:pPr algn="ctr">
                        <a:lnSpc>
                          <a:spcPts val="3779"/>
                        </a:lnSpc>
                        <a:defRPr/>
                      </a:pPr>
                      <a:r>
                        <a:rPr lang="en-US" sz="2699" b="1">
                          <a:solidFill>
                            <a:srgbClr val="000000"/>
                          </a:solidFill>
                          <a:latin typeface="Open Sans Bold"/>
                          <a:ea typeface="Open Sans Bold"/>
                          <a:cs typeface="Open Sans Bold"/>
                          <a:sym typeface="Open Sans Bold"/>
                        </a:rPr>
                        <a:t>Activity 2</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03B"/>
                    </a:solidFill>
                  </a:tcPr>
                </a:tc>
                <a:tc>
                  <a:txBody>
                    <a:bodyPr/>
                    <a:lstStyle/>
                    <a:p>
                      <a:pPr algn="l">
                        <a:lnSpc>
                          <a:spcPts val="3499"/>
                        </a:lnSpc>
                        <a:defRPr/>
                      </a:pPr>
                      <a:r>
                        <a:rPr lang="en-US" sz="2499" b="1">
                          <a:solidFill>
                            <a:srgbClr val="000000"/>
                          </a:solidFill>
                          <a:latin typeface="Arimo Bold"/>
                          <a:ea typeface="Arimo Bold"/>
                          <a:cs typeface="Arimo Bold"/>
                          <a:sym typeface="Arimo Bold"/>
                        </a:rPr>
                        <a:t>Training on the Evaluation Toolkit</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5B481"/>
                    </a:solidFill>
                  </a:tcPr>
                </a:tc>
                <a:tc>
                  <a:txBody>
                    <a:bodyPr/>
                    <a:lstStyle/>
                    <a:p>
                      <a:pPr algn="ctr">
                        <a:lnSpc>
                          <a:spcPts val="3499"/>
                        </a:lnSpc>
                        <a:defRPr/>
                      </a:pPr>
                      <a:r>
                        <a:rPr lang="en-US" sz="2499">
                          <a:solidFill>
                            <a:srgbClr val="000000"/>
                          </a:solidFill>
                          <a:latin typeface="Open Sans"/>
                          <a:ea typeface="Open Sans"/>
                          <a:cs typeface="Open Sans"/>
                          <a:sym typeface="Open Sans"/>
                        </a:rPr>
                        <a:t>13/05/2025 - 29/08/2025</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5B48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3" name="Freeform 3"/>
          <p:cNvSpPr/>
          <p:nvPr/>
        </p:nvSpPr>
        <p:spPr>
          <a:xfrm>
            <a:off x="15049923" y="629714"/>
            <a:ext cx="3238077" cy="1712298"/>
          </a:xfrm>
          <a:custGeom>
            <a:avLst/>
            <a:gdLst/>
            <a:ahLst/>
            <a:cxnLst/>
            <a:rect l="l" t="t" r="r" b="b"/>
            <a:pathLst>
              <a:path w="3238077" h="1712298">
                <a:moveTo>
                  <a:pt x="0" y="0"/>
                </a:moveTo>
                <a:lnTo>
                  <a:pt x="3238077" y="0"/>
                </a:lnTo>
                <a:lnTo>
                  <a:pt x="3238077" y="1712298"/>
                </a:lnTo>
                <a:lnTo>
                  <a:pt x="0" y="1712298"/>
                </a:lnTo>
                <a:lnTo>
                  <a:pt x="0" y="0"/>
                </a:lnTo>
                <a:close/>
              </a:path>
            </a:pathLst>
          </a:custGeom>
          <a:blipFill>
            <a:blip r:embed="rId3"/>
            <a:stretch>
              <a:fillRect t="-24200" b="-25473"/>
            </a:stretch>
          </a:blipFill>
        </p:spPr>
      </p:sp>
      <p:sp>
        <p:nvSpPr>
          <p:cNvPr id="4" name="Freeform 4"/>
          <p:cNvSpPr/>
          <p:nvPr/>
        </p:nvSpPr>
        <p:spPr>
          <a:xfrm rot="-10800000">
            <a:off x="0" y="9907787"/>
            <a:ext cx="18288000" cy="379213"/>
          </a:xfrm>
          <a:custGeom>
            <a:avLst/>
            <a:gdLst/>
            <a:ahLst/>
            <a:cxnLst/>
            <a:rect l="l" t="t" r="r" b="b"/>
            <a:pathLst>
              <a:path w="18288000" h="379213">
                <a:moveTo>
                  <a:pt x="0" y="0"/>
                </a:moveTo>
                <a:lnTo>
                  <a:pt x="18288000" y="0"/>
                </a:lnTo>
                <a:lnTo>
                  <a:pt x="18288000" y="379213"/>
                </a:lnTo>
                <a:lnTo>
                  <a:pt x="0" y="379213"/>
                </a:lnTo>
                <a:lnTo>
                  <a:pt x="0" y="0"/>
                </a:lnTo>
                <a:close/>
              </a:path>
            </a:pathLst>
          </a:custGeom>
          <a:blipFill>
            <a:blip r:embed="rId2"/>
            <a:stretch>
              <a:fillRect b="-62763"/>
            </a:stretch>
          </a:blipFill>
        </p:spPr>
      </p:sp>
      <p:sp>
        <p:nvSpPr>
          <p:cNvPr id="5" name="TextBox 5"/>
          <p:cNvSpPr txBox="1"/>
          <p:nvPr/>
        </p:nvSpPr>
        <p:spPr>
          <a:xfrm>
            <a:off x="0" y="617300"/>
            <a:ext cx="13835602" cy="1028626"/>
          </a:xfrm>
          <a:prstGeom prst="rect">
            <a:avLst/>
          </a:prstGeom>
        </p:spPr>
        <p:txBody>
          <a:bodyPr lIns="0" tIns="0" rIns="0" bIns="0" rtlCol="0" anchor="t">
            <a:spAutoFit/>
          </a:bodyPr>
          <a:lstStyle/>
          <a:p>
            <a:pPr algn="ctr">
              <a:lnSpc>
                <a:spcPts val="8400"/>
              </a:lnSpc>
            </a:pPr>
            <a:r>
              <a:rPr lang="en-US" sz="6000" b="1" dirty="0">
                <a:solidFill>
                  <a:srgbClr val="000000"/>
                </a:solidFill>
                <a:latin typeface="Open Sans Bold"/>
                <a:ea typeface="Open Sans Bold"/>
                <a:cs typeface="Open Sans Bold"/>
                <a:sym typeface="Open Sans Bold"/>
              </a:rPr>
              <a:t>TASK AND RESPONSABILITIES</a:t>
            </a:r>
          </a:p>
        </p:txBody>
      </p:sp>
      <p:sp>
        <p:nvSpPr>
          <p:cNvPr id="6" name="TextBox 6"/>
          <p:cNvSpPr txBox="1"/>
          <p:nvPr/>
        </p:nvSpPr>
        <p:spPr>
          <a:xfrm>
            <a:off x="0" y="1784831"/>
            <a:ext cx="18288000" cy="7969874"/>
          </a:xfrm>
          <a:prstGeom prst="rect">
            <a:avLst/>
          </a:prstGeom>
        </p:spPr>
        <p:txBody>
          <a:bodyPr lIns="0" tIns="0" rIns="0" bIns="0" rtlCol="0" anchor="t">
            <a:spAutoFit/>
          </a:bodyPr>
          <a:lstStyle/>
          <a:p>
            <a:pPr algn="ctr">
              <a:lnSpc>
                <a:spcPts val="3920"/>
              </a:lnSpc>
            </a:pPr>
            <a:r>
              <a:rPr lang="en-US" sz="2800" b="1" dirty="0">
                <a:solidFill>
                  <a:srgbClr val="000000"/>
                </a:solidFill>
                <a:latin typeface="Open Sans Bold"/>
                <a:ea typeface="Open Sans Bold"/>
                <a:cs typeface="Open Sans Bold"/>
                <a:sym typeface="Open Sans Bold"/>
              </a:rPr>
              <a:t>ANTARES is the leading partner of WP3</a:t>
            </a:r>
          </a:p>
          <a:p>
            <a:pPr algn="ctr">
              <a:lnSpc>
                <a:spcPts val="3920"/>
              </a:lnSpc>
            </a:pPr>
            <a:r>
              <a:rPr lang="en-US" sz="2800" b="1" dirty="0">
                <a:solidFill>
                  <a:srgbClr val="000000"/>
                </a:solidFill>
                <a:latin typeface="Open Sans Bold"/>
                <a:ea typeface="Open Sans Bold"/>
                <a:cs typeface="Open Sans Bold"/>
                <a:sym typeface="Open Sans Bold"/>
              </a:rPr>
              <a:t>In detail: </a:t>
            </a:r>
          </a:p>
          <a:p>
            <a:pPr algn="l">
              <a:lnSpc>
                <a:spcPts val="3920"/>
              </a:lnSpc>
            </a:pPr>
            <a:r>
              <a:rPr lang="en-US" sz="2800" b="1" dirty="0">
                <a:solidFill>
                  <a:srgbClr val="000000"/>
                </a:solidFill>
                <a:latin typeface="Open Sans Bold"/>
                <a:ea typeface="Open Sans Bold"/>
                <a:cs typeface="Open Sans Bold"/>
                <a:sym typeface="Open Sans Bold"/>
              </a:rPr>
              <a:t>1. Development of Assessment Tools</a:t>
            </a:r>
          </a:p>
          <a:p>
            <a:pPr marL="604521" lvl="1" indent="-302261" algn="l">
              <a:lnSpc>
                <a:spcPts val="3920"/>
              </a:lnSpc>
              <a:buFont typeface="Arial"/>
              <a:buChar char="•"/>
            </a:pPr>
            <a:r>
              <a:rPr lang="en-US" sz="2800" b="1" dirty="0">
                <a:solidFill>
                  <a:srgbClr val="34977D"/>
                </a:solidFill>
                <a:latin typeface="Open Sans Bold"/>
                <a:ea typeface="Open Sans Bold"/>
                <a:cs typeface="Open Sans Bold"/>
                <a:sym typeface="Open Sans Bold"/>
              </a:rPr>
              <a:t>ANTARES is responsible for creating the Evaluation Toolkit.</a:t>
            </a:r>
          </a:p>
          <a:p>
            <a:pPr marL="1209042" lvl="2" indent="-403014" algn="l">
              <a:lnSpc>
                <a:spcPts val="3920"/>
              </a:lnSpc>
              <a:buFont typeface="Arial"/>
              <a:buChar char="⚬"/>
            </a:pPr>
            <a:r>
              <a:rPr lang="en-US" sz="2800" dirty="0">
                <a:solidFill>
                  <a:srgbClr val="000000"/>
                </a:solidFill>
                <a:latin typeface="Open Sans"/>
                <a:ea typeface="Open Sans"/>
                <a:cs typeface="Open Sans"/>
                <a:sym typeface="Open Sans"/>
              </a:rPr>
              <a:t>Initial phase: Literature review to identify relevant tools, indicators, and models, shared and discussed with school partners.</a:t>
            </a:r>
          </a:p>
          <a:p>
            <a:pPr marL="1209042" lvl="2" indent="-403014" algn="l">
              <a:lnSpc>
                <a:spcPts val="3920"/>
              </a:lnSpc>
              <a:buFont typeface="Arial"/>
              <a:buChar char="⚬"/>
            </a:pPr>
            <a:r>
              <a:rPr lang="en-US" sz="2800" b="1" dirty="0">
                <a:solidFill>
                  <a:srgbClr val="34977D"/>
                </a:solidFill>
                <a:latin typeface="Open Sans Bold"/>
                <a:ea typeface="Open Sans Bold"/>
                <a:cs typeface="Open Sans Bold"/>
                <a:sym typeface="Open Sans Bold"/>
              </a:rPr>
              <a:t>Responsibilities of IS partners:</a:t>
            </a:r>
          </a:p>
          <a:p>
            <a:pPr marL="1813563" lvl="3" indent="-453391" algn="l">
              <a:lnSpc>
                <a:spcPts val="3920"/>
              </a:lnSpc>
              <a:buFont typeface="Arial"/>
              <a:buChar char="￭"/>
            </a:pPr>
            <a:r>
              <a:rPr lang="en-US" sz="2800" dirty="0">
                <a:solidFill>
                  <a:srgbClr val="000000"/>
                </a:solidFill>
                <a:latin typeface="Open Sans"/>
                <a:ea typeface="Open Sans"/>
                <a:cs typeface="Open Sans"/>
                <a:sym typeface="Open Sans"/>
              </a:rPr>
              <a:t>Each school develops one of the four Toolkit dimensions (skills, knowledge, values, attitudes/behaviors).</a:t>
            </a:r>
          </a:p>
          <a:p>
            <a:pPr marL="1813563" lvl="3" indent="-453391" algn="l">
              <a:lnSpc>
                <a:spcPts val="3920"/>
              </a:lnSpc>
              <a:buFont typeface="Arial"/>
              <a:buChar char="￭"/>
            </a:pPr>
            <a:r>
              <a:rPr lang="en-US" sz="2800" dirty="0">
                <a:solidFill>
                  <a:srgbClr val="000000"/>
                </a:solidFill>
                <a:latin typeface="Open Sans"/>
                <a:ea typeface="Open Sans"/>
                <a:cs typeface="Open Sans"/>
                <a:sym typeface="Open Sans"/>
              </a:rPr>
              <a:t>Selection of the most suitable tools is done collaboratively with ANTARES.</a:t>
            </a:r>
          </a:p>
          <a:p>
            <a:pPr marL="1813563" lvl="3" indent="-453391" algn="l">
              <a:lnSpc>
                <a:spcPts val="3920"/>
              </a:lnSpc>
              <a:buFont typeface="Arial"/>
              <a:buChar char="￭"/>
            </a:pPr>
            <a:r>
              <a:rPr lang="en-US" sz="2800" dirty="0">
                <a:solidFill>
                  <a:srgbClr val="000000"/>
                </a:solidFill>
                <a:latin typeface="Open Sans"/>
                <a:ea typeface="Open Sans"/>
                <a:cs typeface="Open Sans"/>
                <a:sym typeface="Open Sans"/>
              </a:rPr>
              <a:t>School partners create evaluation tools for teachers, with close collaboration from ANTARES.</a:t>
            </a:r>
          </a:p>
          <a:p>
            <a:pPr marL="1209042" lvl="2" indent="-403014" algn="l">
              <a:lnSpc>
                <a:spcPts val="3920"/>
              </a:lnSpc>
              <a:buFont typeface="Arial"/>
              <a:buChar char="⚬"/>
            </a:pPr>
            <a:r>
              <a:rPr lang="en-US" sz="2800" b="1" dirty="0">
                <a:solidFill>
                  <a:srgbClr val="34977D"/>
                </a:solidFill>
                <a:latin typeface="Open Sans Bold"/>
                <a:ea typeface="Open Sans Bold"/>
                <a:cs typeface="Open Sans Bold"/>
                <a:sym typeface="Open Sans Bold"/>
              </a:rPr>
              <a:t>Quality control:</a:t>
            </a:r>
            <a:r>
              <a:rPr lang="en-US" sz="2800" dirty="0">
                <a:solidFill>
                  <a:srgbClr val="000000"/>
                </a:solidFill>
                <a:latin typeface="Open Sans"/>
                <a:ea typeface="Open Sans"/>
                <a:cs typeface="Open Sans"/>
                <a:sym typeface="Open Sans"/>
              </a:rPr>
              <a:t> ANTARES integrates all tools into a single cohesive Toolkit.</a:t>
            </a:r>
          </a:p>
          <a:p>
            <a:pPr marL="1209042" lvl="2" indent="-403014" algn="l">
              <a:lnSpc>
                <a:spcPts val="3920"/>
              </a:lnSpc>
              <a:buFont typeface="Arial"/>
              <a:buChar char="⚬"/>
            </a:pPr>
            <a:r>
              <a:rPr lang="en-US" sz="2800" b="1" dirty="0">
                <a:solidFill>
                  <a:srgbClr val="34977D"/>
                </a:solidFill>
                <a:latin typeface="Open Sans Bold"/>
                <a:ea typeface="Open Sans Bold"/>
                <a:cs typeface="Open Sans Bold"/>
                <a:sym typeface="Open Sans Bold"/>
              </a:rPr>
              <a:t>Support</a:t>
            </a:r>
            <a:r>
              <a:rPr lang="en-US" sz="2800" dirty="0">
                <a:solidFill>
                  <a:srgbClr val="000000"/>
                </a:solidFill>
                <a:latin typeface="Open Sans"/>
                <a:ea typeface="Open Sans"/>
                <a:cs typeface="Open Sans"/>
                <a:sym typeface="Open Sans"/>
              </a:rPr>
              <a:t>:</a:t>
            </a:r>
          </a:p>
          <a:p>
            <a:pPr marL="1813563" lvl="3" indent="-453391" algn="l">
              <a:lnSpc>
                <a:spcPts val="3920"/>
              </a:lnSpc>
              <a:buFont typeface="Arial"/>
              <a:buChar char="￭"/>
            </a:pPr>
            <a:r>
              <a:rPr lang="en-US" sz="2800" dirty="0">
                <a:solidFill>
                  <a:srgbClr val="000000"/>
                </a:solidFill>
                <a:latin typeface="Open Sans"/>
                <a:ea typeface="Open Sans"/>
                <a:cs typeface="Open Sans"/>
                <a:sym typeface="Open Sans"/>
              </a:rPr>
              <a:t>BETI assists in the digitalization of tools.</a:t>
            </a:r>
          </a:p>
          <a:p>
            <a:pPr marL="1813563" lvl="3" indent="-453391" algn="l">
              <a:lnSpc>
                <a:spcPts val="3920"/>
              </a:lnSpc>
              <a:buFont typeface="Arial"/>
              <a:buChar char="￭"/>
            </a:pPr>
            <a:r>
              <a:rPr lang="en-US" sz="2800" dirty="0">
                <a:solidFill>
                  <a:srgbClr val="000000"/>
                </a:solidFill>
                <a:latin typeface="Open Sans"/>
                <a:ea typeface="Open Sans"/>
                <a:cs typeface="Open Sans"/>
                <a:sym typeface="Open Sans"/>
              </a:rPr>
              <a:t>INDEPCIE and ARID review the clarity and coherence of items with the constructs being assessed.</a:t>
            </a:r>
          </a:p>
          <a:p>
            <a:pPr marL="0" lvl="0" indent="0" algn="l">
              <a:lnSpc>
                <a:spcPts val="3920"/>
              </a:lnSpc>
              <a:spcBef>
                <a:spcPct val="0"/>
              </a:spcBef>
            </a:pPr>
            <a:endParaRPr lang="en-US" sz="2800" dirty="0">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3" name="Freeform 3"/>
          <p:cNvSpPr/>
          <p:nvPr/>
        </p:nvSpPr>
        <p:spPr>
          <a:xfrm>
            <a:off x="15049923" y="629714"/>
            <a:ext cx="3238077" cy="1712298"/>
          </a:xfrm>
          <a:custGeom>
            <a:avLst/>
            <a:gdLst/>
            <a:ahLst/>
            <a:cxnLst/>
            <a:rect l="l" t="t" r="r" b="b"/>
            <a:pathLst>
              <a:path w="3238077" h="1712298">
                <a:moveTo>
                  <a:pt x="0" y="0"/>
                </a:moveTo>
                <a:lnTo>
                  <a:pt x="3238077" y="0"/>
                </a:lnTo>
                <a:lnTo>
                  <a:pt x="3238077" y="1712298"/>
                </a:lnTo>
                <a:lnTo>
                  <a:pt x="0" y="1712298"/>
                </a:lnTo>
                <a:lnTo>
                  <a:pt x="0" y="0"/>
                </a:lnTo>
                <a:close/>
              </a:path>
            </a:pathLst>
          </a:custGeom>
          <a:blipFill>
            <a:blip r:embed="rId3"/>
            <a:stretch>
              <a:fillRect t="-24200" b="-25473"/>
            </a:stretch>
          </a:blipFill>
        </p:spPr>
      </p:sp>
      <p:sp>
        <p:nvSpPr>
          <p:cNvPr id="4" name="Freeform 4"/>
          <p:cNvSpPr/>
          <p:nvPr/>
        </p:nvSpPr>
        <p:spPr>
          <a:xfrm rot="-10800000">
            <a:off x="0" y="9907787"/>
            <a:ext cx="18288000" cy="379213"/>
          </a:xfrm>
          <a:custGeom>
            <a:avLst/>
            <a:gdLst/>
            <a:ahLst/>
            <a:cxnLst/>
            <a:rect l="l" t="t" r="r" b="b"/>
            <a:pathLst>
              <a:path w="18288000" h="379213">
                <a:moveTo>
                  <a:pt x="0" y="0"/>
                </a:moveTo>
                <a:lnTo>
                  <a:pt x="18288000" y="0"/>
                </a:lnTo>
                <a:lnTo>
                  <a:pt x="18288000" y="379213"/>
                </a:lnTo>
                <a:lnTo>
                  <a:pt x="0" y="379213"/>
                </a:lnTo>
                <a:lnTo>
                  <a:pt x="0" y="0"/>
                </a:lnTo>
                <a:close/>
              </a:path>
            </a:pathLst>
          </a:custGeom>
          <a:blipFill>
            <a:blip r:embed="rId2"/>
            <a:stretch>
              <a:fillRect b="-62763"/>
            </a:stretch>
          </a:blipFill>
        </p:spPr>
      </p:sp>
      <p:sp>
        <p:nvSpPr>
          <p:cNvPr id="5" name="TextBox 5"/>
          <p:cNvSpPr txBox="1"/>
          <p:nvPr/>
        </p:nvSpPr>
        <p:spPr>
          <a:xfrm>
            <a:off x="0" y="601265"/>
            <a:ext cx="13835602" cy="1028626"/>
          </a:xfrm>
          <a:prstGeom prst="rect">
            <a:avLst/>
          </a:prstGeom>
        </p:spPr>
        <p:txBody>
          <a:bodyPr lIns="0" tIns="0" rIns="0" bIns="0" rtlCol="0" anchor="t">
            <a:spAutoFit/>
          </a:bodyPr>
          <a:lstStyle/>
          <a:p>
            <a:pPr algn="ctr">
              <a:lnSpc>
                <a:spcPts val="8400"/>
              </a:lnSpc>
            </a:pPr>
            <a:r>
              <a:rPr lang="en-US" sz="6000" b="1">
                <a:solidFill>
                  <a:srgbClr val="000000"/>
                </a:solidFill>
                <a:latin typeface="Open Sans Bold"/>
                <a:ea typeface="Open Sans Bold"/>
                <a:cs typeface="Open Sans Bold"/>
                <a:sym typeface="Open Sans Bold"/>
              </a:rPr>
              <a:t>TASK AND RESPONSABILITIES</a:t>
            </a:r>
          </a:p>
        </p:txBody>
      </p:sp>
      <p:sp>
        <p:nvSpPr>
          <p:cNvPr id="6" name="TextBox 6"/>
          <p:cNvSpPr txBox="1"/>
          <p:nvPr/>
        </p:nvSpPr>
        <p:spPr>
          <a:xfrm>
            <a:off x="268209" y="2275337"/>
            <a:ext cx="15001349" cy="7540526"/>
          </a:xfrm>
          <a:prstGeom prst="rect">
            <a:avLst/>
          </a:prstGeom>
        </p:spPr>
        <p:txBody>
          <a:bodyPr lIns="0" tIns="0" rIns="0" bIns="0" rtlCol="0" anchor="t">
            <a:spAutoFit/>
          </a:bodyPr>
          <a:lstStyle/>
          <a:p>
            <a:pPr algn="just">
              <a:lnSpc>
                <a:spcPts val="4759"/>
              </a:lnSpc>
            </a:pPr>
            <a:r>
              <a:rPr lang="en-US" sz="3399" b="1" dirty="0">
                <a:solidFill>
                  <a:srgbClr val="000000"/>
                </a:solidFill>
                <a:latin typeface="Open Sans Bold"/>
                <a:ea typeface="Open Sans Bold"/>
                <a:cs typeface="Open Sans Bold"/>
                <a:sym typeface="Open Sans Bold"/>
              </a:rPr>
              <a:t>2. Training on the Evaluation Toolkit</a:t>
            </a:r>
          </a:p>
          <a:p>
            <a:pPr marL="734058" lvl="1" indent="-367029" algn="just">
              <a:lnSpc>
                <a:spcPts val="4759"/>
              </a:lnSpc>
              <a:buFont typeface="Arial"/>
              <a:buChar char="•"/>
            </a:pPr>
            <a:r>
              <a:rPr lang="en-US" sz="3399" b="1" dirty="0">
                <a:solidFill>
                  <a:srgbClr val="34977D"/>
                </a:solidFill>
                <a:latin typeface="Open Sans Bold"/>
                <a:ea typeface="Open Sans Bold"/>
                <a:cs typeface="Open Sans Bold"/>
                <a:sym typeface="Open Sans Bold"/>
              </a:rPr>
              <a:t>ANTARES </a:t>
            </a:r>
            <a:r>
              <a:rPr lang="en-US" sz="3399" dirty="0">
                <a:solidFill>
                  <a:srgbClr val="000000"/>
                </a:solidFill>
                <a:latin typeface="Open Sans"/>
                <a:ea typeface="Open Sans"/>
                <a:cs typeface="Open Sans"/>
                <a:sym typeface="Open Sans"/>
              </a:rPr>
              <a:t>organizes a 4-hours webinar for School teachers covering:</a:t>
            </a:r>
          </a:p>
          <a:p>
            <a:pPr marL="1468116" lvl="2" indent="-489372" algn="just">
              <a:lnSpc>
                <a:spcPts val="4759"/>
              </a:lnSpc>
              <a:buFont typeface="Arial"/>
              <a:buChar char="⚬"/>
            </a:pPr>
            <a:r>
              <a:rPr lang="en-US" sz="3399" dirty="0">
                <a:solidFill>
                  <a:srgbClr val="000000"/>
                </a:solidFill>
                <a:latin typeface="Open Sans"/>
                <a:ea typeface="Open Sans"/>
                <a:cs typeface="Open Sans"/>
                <a:sym typeface="Open Sans"/>
              </a:rPr>
              <a:t>Assessed dimensions.</a:t>
            </a:r>
          </a:p>
          <a:p>
            <a:pPr marL="1468116" lvl="2" indent="-489372" algn="just">
              <a:lnSpc>
                <a:spcPts val="4759"/>
              </a:lnSpc>
              <a:buFont typeface="Arial"/>
              <a:buChar char="⚬"/>
            </a:pPr>
            <a:r>
              <a:rPr lang="en-US" sz="3399" dirty="0">
                <a:solidFill>
                  <a:srgbClr val="000000"/>
                </a:solidFill>
                <a:latin typeface="Open Sans"/>
                <a:ea typeface="Open Sans"/>
                <a:cs typeface="Open Sans"/>
                <a:sym typeface="Open Sans"/>
              </a:rPr>
              <a:t>Designed tools.</a:t>
            </a:r>
          </a:p>
          <a:p>
            <a:pPr marL="1468116" lvl="2" indent="-489372" algn="just">
              <a:lnSpc>
                <a:spcPts val="4759"/>
              </a:lnSpc>
              <a:buFont typeface="Arial"/>
              <a:buChar char="⚬"/>
            </a:pPr>
            <a:r>
              <a:rPr lang="en-US" sz="3399" dirty="0">
                <a:solidFill>
                  <a:srgbClr val="000000"/>
                </a:solidFill>
                <a:latin typeface="Open Sans"/>
                <a:ea typeface="Open Sans"/>
                <a:cs typeface="Open Sans"/>
                <a:sym typeface="Open Sans"/>
              </a:rPr>
              <a:t>Implementation and result interpretation</a:t>
            </a:r>
          </a:p>
          <a:p>
            <a:pPr algn="just">
              <a:lnSpc>
                <a:spcPts val="4759"/>
              </a:lnSpc>
            </a:pPr>
            <a:endParaRPr lang="en-US" sz="3399" dirty="0">
              <a:solidFill>
                <a:srgbClr val="000000"/>
              </a:solidFill>
              <a:latin typeface="Open Sans"/>
              <a:ea typeface="Open Sans"/>
              <a:cs typeface="Open Sans"/>
              <a:sym typeface="Open Sans"/>
            </a:endParaRPr>
          </a:p>
          <a:p>
            <a:pPr marL="734058" lvl="1" indent="-367029" algn="just">
              <a:lnSpc>
                <a:spcPts val="4759"/>
              </a:lnSpc>
              <a:buFont typeface="Arial"/>
              <a:buChar char="•"/>
            </a:pPr>
            <a:r>
              <a:rPr lang="en-US" sz="3399" b="1" dirty="0">
                <a:solidFill>
                  <a:srgbClr val="34977D"/>
                </a:solidFill>
                <a:latin typeface="Open Sans Bold"/>
                <a:ea typeface="Open Sans Bold"/>
                <a:cs typeface="Open Sans Bold"/>
                <a:sym typeface="Open Sans Bold"/>
              </a:rPr>
              <a:t>Webinar roles:</a:t>
            </a:r>
          </a:p>
          <a:p>
            <a:pPr marL="1468116" lvl="2" indent="-489372" algn="just">
              <a:lnSpc>
                <a:spcPts val="4759"/>
              </a:lnSpc>
              <a:buFont typeface="Arial"/>
              <a:buChar char="⚬"/>
            </a:pPr>
            <a:r>
              <a:rPr lang="en-US" sz="3399" dirty="0">
                <a:solidFill>
                  <a:srgbClr val="000000"/>
                </a:solidFill>
                <a:latin typeface="Open Sans"/>
                <a:ea typeface="Open Sans"/>
                <a:cs typeface="Open Sans"/>
                <a:sym typeface="Open Sans"/>
              </a:rPr>
              <a:t>School teachers present the content for their assigned dimensions.</a:t>
            </a:r>
          </a:p>
          <a:p>
            <a:pPr marL="1468116" lvl="2" indent="-489372" algn="just">
              <a:lnSpc>
                <a:spcPts val="4759"/>
              </a:lnSpc>
              <a:buFont typeface="Arial"/>
              <a:buChar char="⚬"/>
            </a:pPr>
            <a:r>
              <a:rPr lang="en-US" sz="3399" dirty="0">
                <a:solidFill>
                  <a:srgbClr val="000000"/>
                </a:solidFill>
                <a:latin typeface="Open Sans"/>
                <a:ea typeface="Open Sans"/>
                <a:cs typeface="Open Sans"/>
                <a:sym typeface="Open Sans"/>
              </a:rPr>
              <a:t>ANTARES designs educational materials (slides, tutorials, etc.).</a:t>
            </a:r>
          </a:p>
          <a:p>
            <a:pPr algn="just">
              <a:lnSpc>
                <a:spcPts val="3920"/>
              </a:lnSpc>
            </a:pPr>
            <a:endParaRPr lang="en-US" sz="3399" dirty="0">
              <a:solidFill>
                <a:srgbClr val="000000"/>
              </a:solidFill>
              <a:latin typeface="Open Sans"/>
              <a:ea typeface="Open Sans"/>
              <a:cs typeface="Open Sans"/>
              <a:sym typeface="Open Sans"/>
            </a:endParaRPr>
          </a:p>
          <a:p>
            <a:pPr algn="just">
              <a:lnSpc>
                <a:spcPts val="3920"/>
              </a:lnSpc>
            </a:pPr>
            <a:endParaRPr lang="en-US" sz="3399" dirty="0">
              <a:solidFill>
                <a:srgbClr val="000000"/>
              </a:solidFill>
              <a:latin typeface="Open Sans"/>
              <a:ea typeface="Open Sans"/>
              <a:cs typeface="Open Sans"/>
              <a:sym typeface="Open Sans"/>
            </a:endParaRPr>
          </a:p>
          <a:p>
            <a:pPr algn="l">
              <a:lnSpc>
                <a:spcPts val="3920"/>
              </a:lnSpc>
            </a:pPr>
            <a:endParaRPr lang="en-US" sz="3399" dirty="0">
              <a:solidFill>
                <a:srgbClr val="000000"/>
              </a:solidFill>
              <a:latin typeface="Open Sans"/>
              <a:ea typeface="Open Sans"/>
              <a:cs typeface="Open Sans"/>
              <a:sym typeface="Open Sans"/>
            </a:endParaRPr>
          </a:p>
          <a:p>
            <a:pPr marL="0" lvl="0" indent="0" algn="l">
              <a:lnSpc>
                <a:spcPts val="3920"/>
              </a:lnSpc>
              <a:spcBef>
                <a:spcPct val="0"/>
              </a:spcBef>
            </a:pPr>
            <a:endParaRPr lang="en-US" sz="3399" dirty="0">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3" name="Freeform 3"/>
          <p:cNvSpPr/>
          <p:nvPr/>
        </p:nvSpPr>
        <p:spPr>
          <a:xfrm>
            <a:off x="15049923" y="629714"/>
            <a:ext cx="3238077" cy="1712298"/>
          </a:xfrm>
          <a:custGeom>
            <a:avLst/>
            <a:gdLst/>
            <a:ahLst/>
            <a:cxnLst/>
            <a:rect l="l" t="t" r="r" b="b"/>
            <a:pathLst>
              <a:path w="3238077" h="1712298">
                <a:moveTo>
                  <a:pt x="0" y="0"/>
                </a:moveTo>
                <a:lnTo>
                  <a:pt x="3238077" y="0"/>
                </a:lnTo>
                <a:lnTo>
                  <a:pt x="3238077" y="1712298"/>
                </a:lnTo>
                <a:lnTo>
                  <a:pt x="0" y="1712298"/>
                </a:lnTo>
                <a:lnTo>
                  <a:pt x="0" y="0"/>
                </a:lnTo>
                <a:close/>
              </a:path>
            </a:pathLst>
          </a:custGeom>
          <a:blipFill>
            <a:blip r:embed="rId3"/>
            <a:stretch>
              <a:fillRect t="-24200" b="-25473"/>
            </a:stretch>
          </a:blipFill>
        </p:spPr>
      </p:sp>
      <p:sp>
        <p:nvSpPr>
          <p:cNvPr id="4" name="Freeform 4"/>
          <p:cNvSpPr/>
          <p:nvPr/>
        </p:nvSpPr>
        <p:spPr>
          <a:xfrm rot="-10800000">
            <a:off x="0" y="9907787"/>
            <a:ext cx="18288000" cy="379213"/>
          </a:xfrm>
          <a:custGeom>
            <a:avLst/>
            <a:gdLst/>
            <a:ahLst/>
            <a:cxnLst/>
            <a:rect l="l" t="t" r="r" b="b"/>
            <a:pathLst>
              <a:path w="18288000" h="379213">
                <a:moveTo>
                  <a:pt x="0" y="0"/>
                </a:moveTo>
                <a:lnTo>
                  <a:pt x="18288000" y="0"/>
                </a:lnTo>
                <a:lnTo>
                  <a:pt x="18288000" y="379213"/>
                </a:lnTo>
                <a:lnTo>
                  <a:pt x="0" y="379213"/>
                </a:lnTo>
                <a:lnTo>
                  <a:pt x="0" y="0"/>
                </a:lnTo>
                <a:close/>
              </a:path>
            </a:pathLst>
          </a:custGeom>
          <a:blipFill>
            <a:blip r:embed="rId2"/>
            <a:stretch>
              <a:fillRect b="-62763"/>
            </a:stretch>
          </a:blipFill>
        </p:spPr>
      </p:sp>
      <p:sp>
        <p:nvSpPr>
          <p:cNvPr id="5" name="TextBox 5"/>
          <p:cNvSpPr txBox="1"/>
          <p:nvPr/>
        </p:nvSpPr>
        <p:spPr>
          <a:xfrm>
            <a:off x="0" y="457237"/>
            <a:ext cx="13835602" cy="1028626"/>
          </a:xfrm>
          <a:prstGeom prst="rect">
            <a:avLst/>
          </a:prstGeom>
        </p:spPr>
        <p:txBody>
          <a:bodyPr lIns="0" tIns="0" rIns="0" bIns="0" rtlCol="0" anchor="t">
            <a:spAutoFit/>
          </a:bodyPr>
          <a:lstStyle/>
          <a:p>
            <a:pPr algn="ctr">
              <a:lnSpc>
                <a:spcPts val="8400"/>
              </a:lnSpc>
            </a:pPr>
            <a:r>
              <a:rPr lang="en-US" sz="6000" b="1">
                <a:solidFill>
                  <a:srgbClr val="000000"/>
                </a:solidFill>
                <a:latin typeface="Open Sans Bold"/>
                <a:ea typeface="Open Sans Bold"/>
                <a:cs typeface="Open Sans Bold"/>
                <a:sym typeface="Open Sans Bold"/>
              </a:rPr>
              <a:t>TASK AND RESPONSABILITIES</a:t>
            </a:r>
          </a:p>
        </p:txBody>
      </p:sp>
      <p:sp>
        <p:nvSpPr>
          <p:cNvPr id="6" name="TextBox 6"/>
          <p:cNvSpPr txBox="1"/>
          <p:nvPr/>
        </p:nvSpPr>
        <p:spPr>
          <a:xfrm>
            <a:off x="56648" y="1784831"/>
            <a:ext cx="17887565" cy="9040937"/>
          </a:xfrm>
          <a:prstGeom prst="rect">
            <a:avLst/>
          </a:prstGeom>
        </p:spPr>
        <p:txBody>
          <a:bodyPr lIns="0" tIns="0" rIns="0" bIns="0" rtlCol="0" anchor="t">
            <a:spAutoFit/>
          </a:bodyPr>
          <a:lstStyle/>
          <a:p>
            <a:pPr algn="just">
              <a:lnSpc>
                <a:spcPts val="3920"/>
              </a:lnSpc>
            </a:pPr>
            <a:r>
              <a:rPr lang="en-US" sz="2800" b="1" dirty="0">
                <a:solidFill>
                  <a:srgbClr val="000000"/>
                </a:solidFill>
                <a:latin typeface="Open Sans Bold"/>
                <a:ea typeface="Open Sans Bold"/>
                <a:cs typeface="Open Sans Bold"/>
                <a:sym typeface="Open Sans Bold"/>
              </a:rPr>
              <a:t> 3. Development of the Toolkit User Manual</a:t>
            </a:r>
          </a:p>
          <a:p>
            <a:pPr algn="just">
              <a:lnSpc>
                <a:spcPts val="3920"/>
              </a:lnSpc>
            </a:pPr>
            <a:endParaRPr lang="en-US" sz="2800" b="1" dirty="0">
              <a:solidFill>
                <a:srgbClr val="000000"/>
              </a:solidFill>
              <a:latin typeface="Open Sans Bold"/>
              <a:ea typeface="Open Sans Bold"/>
              <a:cs typeface="Open Sans Bold"/>
              <a:sym typeface="Open Sans Bold"/>
            </a:endParaRPr>
          </a:p>
          <a:p>
            <a:pPr marL="734059" lvl="1" indent="-367030" algn="just">
              <a:lnSpc>
                <a:spcPts val="4759"/>
              </a:lnSpc>
              <a:buFont typeface="Arial"/>
              <a:buChar char="•"/>
            </a:pPr>
            <a:r>
              <a:rPr lang="en-US" sz="3399" b="1" dirty="0">
                <a:solidFill>
                  <a:schemeClr val="accent6">
                    <a:lumMod val="75000"/>
                  </a:schemeClr>
                </a:solidFill>
                <a:latin typeface="Open Sans Bold"/>
                <a:ea typeface="Open Sans Bold"/>
                <a:cs typeface="Open Sans Bold"/>
                <a:sym typeface="Open Sans Bold"/>
              </a:rPr>
              <a:t>ANTARES</a:t>
            </a:r>
            <a:r>
              <a:rPr lang="en-US" sz="3399" b="1" dirty="0">
                <a:solidFill>
                  <a:srgbClr val="34977D"/>
                </a:solidFill>
                <a:latin typeface="Open Sans Bold"/>
                <a:ea typeface="Open Sans Bold"/>
                <a:cs typeface="Open Sans Bold"/>
                <a:sym typeface="Open Sans Bold"/>
              </a:rPr>
              <a:t> </a:t>
            </a:r>
            <a:r>
              <a:rPr lang="en-US" sz="3399" dirty="0">
                <a:solidFill>
                  <a:srgbClr val="000000"/>
                </a:solidFill>
                <a:latin typeface="Open Sans"/>
                <a:ea typeface="Open Sans"/>
                <a:cs typeface="Open Sans"/>
                <a:sym typeface="Open Sans"/>
              </a:rPr>
              <a:t>leads the drafting of the User Manual.</a:t>
            </a:r>
          </a:p>
          <a:p>
            <a:pPr marL="734059" lvl="1" indent="-367030" algn="just">
              <a:lnSpc>
                <a:spcPts val="4759"/>
              </a:lnSpc>
              <a:buFont typeface="Arial"/>
              <a:buChar char="•"/>
            </a:pPr>
            <a:r>
              <a:rPr lang="en-US" sz="3399" b="1" dirty="0">
                <a:solidFill>
                  <a:srgbClr val="34977D"/>
                </a:solidFill>
                <a:latin typeface="Open Sans Bold"/>
                <a:ea typeface="Open Sans Bold"/>
                <a:cs typeface="Open Sans Bold"/>
                <a:sym typeface="Open Sans Bold"/>
              </a:rPr>
              <a:t>INDEPCIE, ARID</a:t>
            </a:r>
            <a:r>
              <a:rPr lang="en-US" sz="3399" b="1" dirty="0">
                <a:solidFill>
                  <a:srgbClr val="34977D"/>
                </a:solidFill>
                <a:latin typeface="Open Sans Bold"/>
                <a:ea typeface="Open Sans Bold"/>
                <a:cs typeface="Open Sans Bold"/>
                <a:sym typeface="Open Sans"/>
              </a:rPr>
              <a:t>, </a:t>
            </a:r>
            <a:r>
              <a:rPr lang="en-US" sz="3399" dirty="0">
                <a:solidFill>
                  <a:srgbClr val="000000"/>
                </a:solidFill>
                <a:latin typeface="Open Sans"/>
                <a:ea typeface="Open Sans"/>
                <a:cs typeface="Open Sans"/>
                <a:sym typeface="Open Sans"/>
              </a:rPr>
              <a:t>and </a:t>
            </a:r>
            <a:r>
              <a:rPr lang="en-US" sz="3399" b="1" dirty="0">
                <a:solidFill>
                  <a:srgbClr val="34977D"/>
                </a:solidFill>
                <a:latin typeface="Open Sans Bold"/>
                <a:ea typeface="Open Sans Bold"/>
                <a:cs typeface="Open Sans Bold"/>
                <a:sym typeface="Open Sans Bold"/>
              </a:rPr>
              <a:t>BETI </a:t>
            </a:r>
            <a:r>
              <a:rPr lang="en-US" sz="3399" dirty="0">
                <a:solidFill>
                  <a:srgbClr val="000000"/>
                </a:solidFill>
                <a:latin typeface="Open Sans"/>
                <a:ea typeface="Open Sans"/>
                <a:cs typeface="Open Sans"/>
                <a:sym typeface="Open Sans"/>
              </a:rPr>
              <a:t>support ANTARES in this process.</a:t>
            </a:r>
          </a:p>
          <a:p>
            <a:pPr marL="2202178" lvl="3" indent="-550545" algn="just">
              <a:lnSpc>
                <a:spcPts val="4759"/>
              </a:lnSpc>
              <a:buFont typeface="Arial"/>
              <a:buChar char="￭"/>
            </a:pPr>
            <a:r>
              <a:rPr lang="en-US" sz="3399" dirty="0">
                <a:solidFill>
                  <a:srgbClr val="000000"/>
                </a:solidFill>
                <a:latin typeface="Open Sans"/>
                <a:ea typeface="Open Sans"/>
                <a:cs typeface="Open Sans"/>
                <a:sym typeface="Open Sans"/>
              </a:rPr>
              <a:t>Each School develops one of the four Toolkit dimensions (skills, knowledge, values, attitudes/behaviors).</a:t>
            </a:r>
          </a:p>
          <a:p>
            <a:pPr marL="2202178" lvl="3" indent="-550545" algn="just">
              <a:lnSpc>
                <a:spcPts val="4759"/>
              </a:lnSpc>
              <a:buFont typeface="Arial"/>
              <a:buChar char="￭"/>
            </a:pPr>
            <a:r>
              <a:rPr lang="en-US" sz="3399" dirty="0">
                <a:solidFill>
                  <a:srgbClr val="000000"/>
                </a:solidFill>
                <a:latin typeface="Open Sans"/>
                <a:ea typeface="Open Sans"/>
                <a:cs typeface="Open Sans"/>
                <a:sym typeface="Open Sans"/>
              </a:rPr>
              <a:t>Selection of the most suitable tools is done collaboratively with ANTARES.</a:t>
            </a:r>
          </a:p>
          <a:p>
            <a:pPr marL="2202178" lvl="3" indent="-550545" algn="just">
              <a:lnSpc>
                <a:spcPts val="4759"/>
              </a:lnSpc>
              <a:buFont typeface="Arial"/>
              <a:buChar char="￭"/>
            </a:pPr>
            <a:r>
              <a:rPr lang="en-US" sz="3399" dirty="0">
                <a:solidFill>
                  <a:srgbClr val="000000"/>
                </a:solidFill>
                <a:latin typeface="Open Sans"/>
                <a:ea typeface="Open Sans"/>
                <a:cs typeface="Open Sans"/>
                <a:sym typeface="Open Sans"/>
              </a:rPr>
              <a:t>School partners create evaluation tools for teachers, with close collaboration</a:t>
            </a:r>
          </a:p>
          <a:p>
            <a:pPr marL="1651633" lvl="3" algn="just">
              <a:lnSpc>
                <a:spcPts val="4759"/>
              </a:lnSpc>
            </a:pPr>
            <a:r>
              <a:rPr lang="en-US" sz="3399" dirty="0">
                <a:solidFill>
                  <a:srgbClr val="000000"/>
                </a:solidFill>
                <a:latin typeface="Open Sans"/>
                <a:ea typeface="Open Sans"/>
                <a:cs typeface="Open Sans"/>
                <a:sym typeface="Open Sans"/>
              </a:rPr>
              <a:t> with ANTARES.</a:t>
            </a:r>
          </a:p>
          <a:p>
            <a:pPr algn="just">
              <a:lnSpc>
                <a:spcPts val="4759"/>
              </a:lnSpc>
            </a:pPr>
            <a:endParaRPr lang="en-US" sz="3399" dirty="0">
              <a:solidFill>
                <a:srgbClr val="000000"/>
              </a:solidFill>
              <a:latin typeface="Open Sans"/>
              <a:ea typeface="Open Sans"/>
              <a:cs typeface="Open Sans"/>
              <a:sym typeface="Open Sans"/>
            </a:endParaRPr>
          </a:p>
          <a:p>
            <a:pPr marL="1468119" lvl="2" indent="-489373" algn="just">
              <a:lnSpc>
                <a:spcPts val="4759"/>
              </a:lnSpc>
              <a:buFont typeface="Arial"/>
              <a:buChar char="⚬"/>
            </a:pPr>
            <a:r>
              <a:rPr lang="en-US" sz="3399" b="1" dirty="0">
                <a:solidFill>
                  <a:srgbClr val="34977D"/>
                </a:solidFill>
                <a:latin typeface="Open Sans Bold"/>
                <a:ea typeface="Open Sans Bold"/>
                <a:cs typeface="Open Sans Bold"/>
                <a:sym typeface="Open Sans Bold"/>
              </a:rPr>
              <a:t>Quality control</a:t>
            </a:r>
            <a:r>
              <a:rPr lang="en-US" sz="3399" dirty="0">
                <a:solidFill>
                  <a:srgbClr val="000000"/>
                </a:solidFill>
                <a:latin typeface="Open Sans"/>
                <a:ea typeface="Open Sans"/>
                <a:cs typeface="Open Sans"/>
                <a:sym typeface="Open Sans"/>
              </a:rPr>
              <a:t>: ANTARES integrates all tools into a single cohesive Toolkit.</a:t>
            </a:r>
          </a:p>
          <a:p>
            <a:pPr algn="just">
              <a:lnSpc>
                <a:spcPts val="3920"/>
              </a:lnSpc>
            </a:pPr>
            <a:endParaRPr lang="en-US" sz="3399" dirty="0">
              <a:solidFill>
                <a:srgbClr val="000000"/>
              </a:solidFill>
              <a:latin typeface="Open Sans"/>
              <a:ea typeface="Open Sans"/>
              <a:cs typeface="Open Sans"/>
              <a:sym typeface="Open Sans"/>
            </a:endParaRPr>
          </a:p>
          <a:p>
            <a:pPr algn="just">
              <a:lnSpc>
                <a:spcPts val="3920"/>
              </a:lnSpc>
            </a:pPr>
            <a:endParaRPr lang="en-US" sz="3399" dirty="0">
              <a:solidFill>
                <a:srgbClr val="000000"/>
              </a:solidFill>
              <a:latin typeface="Open Sans"/>
              <a:ea typeface="Open Sans"/>
              <a:cs typeface="Open Sans"/>
              <a:sym typeface="Open Sans"/>
            </a:endParaRPr>
          </a:p>
          <a:p>
            <a:pPr algn="just">
              <a:lnSpc>
                <a:spcPts val="3920"/>
              </a:lnSpc>
            </a:pPr>
            <a:endParaRPr lang="en-US" sz="3399" dirty="0">
              <a:solidFill>
                <a:srgbClr val="000000"/>
              </a:solidFill>
              <a:latin typeface="Open Sans"/>
              <a:ea typeface="Open Sans"/>
              <a:cs typeface="Open Sans"/>
              <a:sym typeface="Open Sans"/>
            </a:endParaRPr>
          </a:p>
          <a:p>
            <a:pPr algn="l">
              <a:lnSpc>
                <a:spcPts val="3920"/>
              </a:lnSpc>
            </a:pPr>
            <a:endParaRPr lang="en-US" sz="3399" dirty="0">
              <a:solidFill>
                <a:srgbClr val="000000"/>
              </a:solidFill>
              <a:latin typeface="Open Sans"/>
              <a:ea typeface="Open Sans"/>
              <a:cs typeface="Open Sans"/>
              <a:sym typeface="Open Sans"/>
            </a:endParaRPr>
          </a:p>
          <a:p>
            <a:pPr marL="0" lvl="0" indent="0" algn="l">
              <a:lnSpc>
                <a:spcPts val="3920"/>
              </a:lnSpc>
              <a:spcBef>
                <a:spcPct val="0"/>
              </a:spcBef>
            </a:pPr>
            <a:endParaRPr lang="en-US" sz="3399" dirty="0">
              <a:solidFill>
                <a:srgbClr val="00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3" name="Freeform 3"/>
          <p:cNvSpPr/>
          <p:nvPr/>
        </p:nvSpPr>
        <p:spPr>
          <a:xfrm>
            <a:off x="15049923" y="629714"/>
            <a:ext cx="3238077" cy="1712298"/>
          </a:xfrm>
          <a:custGeom>
            <a:avLst/>
            <a:gdLst/>
            <a:ahLst/>
            <a:cxnLst/>
            <a:rect l="l" t="t" r="r" b="b"/>
            <a:pathLst>
              <a:path w="3238077" h="1712298">
                <a:moveTo>
                  <a:pt x="0" y="0"/>
                </a:moveTo>
                <a:lnTo>
                  <a:pt x="3238077" y="0"/>
                </a:lnTo>
                <a:lnTo>
                  <a:pt x="3238077" y="1712298"/>
                </a:lnTo>
                <a:lnTo>
                  <a:pt x="0" y="1712298"/>
                </a:lnTo>
                <a:lnTo>
                  <a:pt x="0" y="0"/>
                </a:lnTo>
                <a:close/>
              </a:path>
            </a:pathLst>
          </a:custGeom>
          <a:blipFill>
            <a:blip r:embed="rId3"/>
            <a:stretch>
              <a:fillRect t="-24200" b="-25473"/>
            </a:stretch>
          </a:blipFill>
        </p:spPr>
      </p:sp>
      <p:sp>
        <p:nvSpPr>
          <p:cNvPr id="4" name="TextBox 4"/>
          <p:cNvSpPr txBox="1"/>
          <p:nvPr/>
        </p:nvSpPr>
        <p:spPr>
          <a:xfrm>
            <a:off x="1239720" y="541991"/>
            <a:ext cx="15422314" cy="1028626"/>
          </a:xfrm>
          <a:prstGeom prst="rect">
            <a:avLst/>
          </a:prstGeom>
        </p:spPr>
        <p:txBody>
          <a:bodyPr lIns="0" tIns="0" rIns="0" bIns="0" rtlCol="0" anchor="t">
            <a:spAutoFit/>
          </a:bodyPr>
          <a:lstStyle/>
          <a:p>
            <a:pPr algn="ctr">
              <a:lnSpc>
                <a:spcPts val="8400"/>
              </a:lnSpc>
            </a:pPr>
            <a:r>
              <a:rPr lang="en-US" sz="6000" b="1" dirty="0">
                <a:solidFill>
                  <a:srgbClr val="000000"/>
                </a:solidFill>
                <a:latin typeface="Open Sans Bold"/>
                <a:ea typeface="Open Sans Bold"/>
                <a:cs typeface="Open Sans Bold"/>
                <a:sym typeface="Open Sans Bold"/>
              </a:rPr>
              <a:t>ACTIVITIES IN DETAIL</a:t>
            </a:r>
          </a:p>
        </p:txBody>
      </p:sp>
      <p:sp>
        <p:nvSpPr>
          <p:cNvPr id="5" name="TextBox 5"/>
          <p:cNvSpPr txBox="1"/>
          <p:nvPr/>
        </p:nvSpPr>
        <p:spPr>
          <a:xfrm>
            <a:off x="0" y="1419188"/>
            <a:ext cx="18288000" cy="10725673"/>
          </a:xfrm>
          <a:prstGeom prst="rect">
            <a:avLst/>
          </a:prstGeom>
        </p:spPr>
        <p:txBody>
          <a:bodyPr lIns="0" tIns="0" rIns="0" bIns="0" rtlCol="0" anchor="t">
            <a:spAutoFit/>
          </a:bodyPr>
          <a:lstStyle/>
          <a:p>
            <a:pPr algn="l">
              <a:lnSpc>
                <a:spcPts val="4620"/>
              </a:lnSpc>
            </a:pPr>
            <a:r>
              <a:rPr lang="en-US" sz="3300" b="1">
                <a:solidFill>
                  <a:srgbClr val="000000"/>
                </a:solidFill>
                <a:latin typeface="Open Sans Bold"/>
                <a:ea typeface="Open Sans Bold"/>
                <a:cs typeface="Open Sans Bold"/>
                <a:sym typeface="Open Sans Bold"/>
              </a:rPr>
              <a:t>1. Development of Evaluation Tools</a:t>
            </a:r>
          </a:p>
          <a:p>
            <a:pPr algn="l">
              <a:lnSpc>
                <a:spcPts val="3780"/>
              </a:lnSpc>
            </a:pPr>
            <a:endParaRPr lang="en-US" sz="3300" b="1">
              <a:solidFill>
                <a:srgbClr val="000000"/>
              </a:solidFill>
              <a:latin typeface="Open Sans Bold"/>
              <a:ea typeface="Open Sans Bold"/>
              <a:cs typeface="Open Sans Bold"/>
              <a:sym typeface="Open Sans Bold"/>
            </a:endParaRPr>
          </a:p>
          <a:p>
            <a:pPr marL="582932" lvl="1" indent="-291466" algn="l">
              <a:lnSpc>
                <a:spcPts val="3780"/>
              </a:lnSpc>
              <a:buFont typeface="Arial"/>
              <a:buChar char="•"/>
            </a:pPr>
            <a:r>
              <a:rPr lang="en-US" sz="2700" b="1">
                <a:solidFill>
                  <a:srgbClr val="000000"/>
                </a:solidFill>
                <a:latin typeface="Open Sans Bold"/>
                <a:ea typeface="Open Sans Bold"/>
                <a:cs typeface="Open Sans Bold"/>
                <a:sym typeface="Open Sans Bold"/>
              </a:rPr>
              <a:t>Goal: </a:t>
            </a:r>
            <a:r>
              <a:rPr lang="en-US" sz="2700">
                <a:solidFill>
                  <a:srgbClr val="000000"/>
                </a:solidFill>
                <a:latin typeface="Open Sans"/>
                <a:ea typeface="Open Sans"/>
                <a:cs typeface="Open Sans"/>
                <a:sym typeface="Open Sans"/>
              </a:rPr>
              <a:t>Create assessment tools for the 4 dimensions (skills, knowledge, values, attitudes/behaviors)</a:t>
            </a:r>
            <a:r>
              <a:rPr lang="en-US" sz="2700" b="1">
                <a:solidFill>
                  <a:srgbClr val="000000"/>
                </a:solidFill>
                <a:latin typeface="Open Sans Bold"/>
                <a:ea typeface="Open Sans Bold"/>
                <a:cs typeface="Open Sans Bold"/>
                <a:sym typeface="Open Sans Bold"/>
              </a:rPr>
              <a:t>.</a:t>
            </a:r>
          </a:p>
          <a:p>
            <a:pPr algn="l">
              <a:lnSpc>
                <a:spcPts val="3780"/>
              </a:lnSpc>
            </a:pPr>
            <a:endParaRPr lang="en-US" sz="2700" b="1">
              <a:solidFill>
                <a:srgbClr val="000000"/>
              </a:solidFill>
              <a:latin typeface="Open Sans Bold"/>
              <a:ea typeface="Open Sans Bold"/>
              <a:cs typeface="Open Sans Bold"/>
              <a:sym typeface="Open Sans Bold"/>
            </a:endParaRPr>
          </a:p>
          <a:p>
            <a:pPr marL="1165863" lvl="2" indent="-388621" algn="l">
              <a:lnSpc>
                <a:spcPts val="3780"/>
              </a:lnSpc>
              <a:buFont typeface="Arial"/>
              <a:buChar char="⚬"/>
            </a:pPr>
            <a:r>
              <a:rPr lang="en-US" sz="2700" b="1">
                <a:solidFill>
                  <a:srgbClr val="000000"/>
                </a:solidFill>
                <a:latin typeface="Open Sans Bold"/>
                <a:ea typeface="Open Sans Bold"/>
                <a:cs typeface="Open Sans Bold"/>
                <a:sym typeface="Open Sans Bold"/>
              </a:rPr>
              <a:t>Steps</a:t>
            </a:r>
            <a:r>
              <a:rPr lang="en-US" sz="2700">
                <a:solidFill>
                  <a:srgbClr val="000000"/>
                </a:solidFill>
                <a:latin typeface="Open Sans"/>
                <a:ea typeface="Open Sans"/>
                <a:cs typeface="Open Sans"/>
                <a:sym typeface="Open Sans"/>
              </a:rPr>
              <a:t>:</a:t>
            </a:r>
          </a:p>
          <a:p>
            <a:pPr marL="1165863" lvl="2" indent="-388621" algn="l">
              <a:lnSpc>
                <a:spcPts val="3780"/>
              </a:lnSpc>
              <a:buFont typeface="Arial"/>
              <a:buChar char="⚬"/>
            </a:pPr>
            <a:r>
              <a:rPr lang="en-US" sz="2700">
                <a:solidFill>
                  <a:srgbClr val="000000"/>
                </a:solidFill>
                <a:latin typeface="Open Sans"/>
                <a:ea typeface="Open Sans"/>
                <a:cs typeface="Open Sans"/>
                <a:sym typeface="Open Sans"/>
              </a:rPr>
              <a:t>a) Scientific literature review: Research on tools/indicators for evaluating sustainability and environmental awareness in youth.</a:t>
            </a:r>
          </a:p>
          <a:p>
            <a:pPr marL="1165863" lvl="2" indent="-388621" algn="l">
              <a:lnSpc>
                <a:spcPts val="3780"/>
              </a:lnSpc>
              <a:buFont typeface="Arial"/>
              <a:buChar char="⚬"/>
            </a:pPr>
            <a:r>
              <a:rPr lang="en-US" sz="2700">
                <a:solidFill>
                  <a:srgbClr val="000000"/>
                </a:solidFill>
                <a:latin typeface="Open Sans"/>
                <a:ea typeface="Open Sans"/>
                <a:cs typeface="Open Sans"/>
                <a:sym typeface="Open Sans"/>
              </a:rPr>
              <a:t>b) Online focus groups: Collaboration between IS schools and ANTARES to identify the most suitable tools/indicators.</a:t>
            </a:r>
          </a:p>
          <a:p>
            <a:pPr marL="1165863" lvl="2" indent="-388621" algn="l">
              <a:lnSpc>
                <a:spcPts val="3780"/>
              </a:lnSpc>
              <a:buFont typeface="Arial"/>
              <a:buChar char="⚬"/>
            </a:pPr>
            <a:r>
              <a:rPr lang="en-US" sz="2700">
                <a:solidFill>
                  <a:srgbClr val="000000"/>
                </a:solidFill>
                <a:latin typeface="Open Sans"/>
                <a:ea typeface="Open Sans"/>
                <a:cs typeface="Open Sans"/>
                <a:sym typeface="Open Sans"/>
              </a:rPr>
              <a:t>c) Tool development:</a:t>
            </a:r>
          </a:p>
          <a:p>
            <a:pPr marL="1748795" lvl="3" indent="-437199" algn="l">
              <a:lnSpc>
                <a:spcPts val="3780"/>
              </a:lnSpc>
              <a:buFont typeface="Arial"/>
              <a:buChar char="￭"/>
            </a:pPr>
            <a:r>
              <a:rPr lang="en-US" sz="2700" i="1">
                <a:solidFill>
                  <a:srgbClr val="000000"/>
                </a:solidFill>
                <a:latin typeface="Open Sans Italics"/>
                <a:ea typeface="Open Sans Italics"/>
                <a:cs typeface="Open Sans Italics"/>
                <a:sym typeface="Open Sans Italics"/>
              </a:rPr>
              <a:t>Skills</a:t>
            </a:r>
            <a:r>
              <a:rPr lang="en-US" sz="2700">
                <a:solidFill>
                  <a:srgbClr val="000000"/>
                </a:solidFill>
                <a:latin typeface="Open Sans"/>
                <a:ea typeface="Open Sans"/>
                <a:cs typeface="Open Sans"/>
                <a:sym typeface="Open Sans"/>
              </a:rPr>
              <a:t>: Multiliteracy skills for sustainability using the Multiliteracies Map Framework (Hill, 2005).</a:t>
            </a:r>
          </a:p>
          <a:p>
            <a:pPr marL="1748795" lvl="3" indent="-437199" algn="l">
              <a:lnSpc>
                <a:spcPts val="3780"/>
              </a:lnSpc>
              <a:buFont typeface="Arial"/>
              <a:buChar char="￭"/>
            </a:pPr>
            <a:r>
              <a:rPr lang="en-US" sz="2700" i="1">
                <a:solidFill>
                  <a:srgbClr val="000000"/>
                </a:solidFill>
                <a:latin typeface="Open Sans Italics"/>
                <a:ea typeface="Open Sans Italics"/>
                <a:cs typeface="Open Sans Italics"/>
                <a:sym typeface="Open Sans Italics"/>
              </a:rPr>
              <a:t>Knowledge</a:t>
            </a:r>
            <a:r>
              <a:rPr lang="en-US" sz="2700">
                <a:solidFill>
                  <a:srgbClr val="000000"/>
                </a:solidFill>
                <a:latin typeface="Open Sans"/>
                <a:ea typeface="Open Sans"/>
                <a:cs typeface="Open Sans"/>
                <a:sym typeface="Open Sans"/>
              </a:rPr>
              <a:t>: Environmental education in STEM subjects, adapting existing tests (e.g., UNESCO SDG4 indicator 4.7.5 cognitive items, 2020).</a:t>
            </a:r>
          </a:p>
          <a:p>
            <a:pPr marL="1748795" lvl="3" indent="-437199" algn="l">
              <a:lnSpc>
                <a:spcPts val="3780"/>
              </a:lnSpc>
              <a:buFont typeface="Arial"/>
              <a:buChar char="￭"/>
            </a:pPr>
            <a:r>
              <a:rPr lang="en-US" sz="2700" i="1">
                <a:solidFill>
                  <a:srgbClr val="000000"/>
                </a:solidFill>
                <a:latin typeface="Open Sans Italics"/>
                <a:ea typeface="Open Sans Italics"/>
                <a:cs typeface="Open Sans Italics"/>
                <a:sym typeface="Open Sans Italics"/>
              </a:rPr>
              <a:t>Values</a:t>
            </a:r>
            <a:r>
              <a:rPr lang="en-US" sz="2700">
                <a:solidFill>
                  <a:srgbClr val="000000"/>
                </a:solidFill>
                <a:latin typeface="Open Sans"/>
                <a:ea typeface="Open Sans"/>
                <a:cs typeface="Open Sans"/>
                <a:sym typeface="Open Sans"/>
              </a:rPr>
              <a:t>: Adaptation of the Two Major Environmental Values model (2MEV; Bogner &amp; Wiseman, 2006) assessing Preservation (P) and Utilization (U).</a:t>
            </a:r>
          </a:p>
          <a:p>
            <a:pPr marL="1748795" lvl="3" indent="-437199" algn="l">
              <a:lnSpc>
                <a:spcPts val="3780"/>
              </a:lnSpc>
              <a:buFont typeface="Arial"/>
              <a:buChar char="￭"/>
            </a:pPr>
            <a:r>
              <a:rPr lang="en-US" sz="2700" i="1">
                <a:solidFill>
                  <a:srgbClr val="000000"/>
                </a:solidFill>
                <a:latin typeface="Open Sans Italics"/>
                <a:ea typeface="Open Sans Italics"/>
                <a:cs typeface="Open Sans Italics"/>
                <a:sym typeface="Open Sans Italics"/>
              </a:rPr>
              <a:t>Attitudes/Behaviors</a:t>
            </a:r>
            <a:r>
              <a:rPr lang="en-US" sz="2700">
                <a:solidFill>
                  <a:srgbClr val="000000"/>
                </a:solidFill>
                <a:latin typeface="Open Sans"/>
                <a:ea typeface="Open Sans"/>
                <a:cs typeface="Open Sans"/>
                <a:sym typeface="Open Sans"/>
              </a:rPr>
              <a:t>: Use of tools like Inclusion of Nature in the Self (INS; Schultz, 2001) or the Connectedness to Nature Scale (CNS; Mayer &amp; Frantz, 2004).</a:t>
            </a:r>
          </a:p>
          <a:p>
            <a:pPr marL="1748795" lvl="3" indent="-437199" algn="l">
              <a:lnSpc>
                <a:spcPts val="3780"/>
              </a:lnSpc>
              <a:buFont typeface="Arial"/>
              <a:buChar char="￭"/>
            </a:pPr>
            <a:r>
              <a:rPr lang="en-US" sz="2700" i="1">
                <a:solidFill>
                  <a:srgbClr val="000000"/>
                </a:solidFill>
                <a:latin typeface="Open Sans Italics"/>
                <a:ea typeface="Open Sans Italics"/>
                <a:cs typeface="Open Sans Italics"/>
                <a:sym typeface="Open Sans Italics"/>
              </a:rPr>
              <a:t>Framework</a:t>
            </a:r>
            <a:r>
              <a:rPr lang="en-US" sz="2700">
                <a:solidFill>
                  <a:srgbClr val="000000"/>
                </a:solidFill>
                <a:latin typeface="Open Sans"/>
                <a:ea typeface="Open Sans"/>
                <a:cs typeface="Open Sans"/>
                <a:sym typeface="Open Sans"/>
              </a:rPr>
              <a:t>: Tool development guided by the GreenComp model.</a:t>
            </a:r>
          </a:p>
          <a:p>
            <a:pPr algn="l">
              <a:lnSpc>
                <a:spcPts val="3780"/>
              </a:lnSpc>
            </a:pPr>
            <a:endParaRPr lang="en-US" sz="2700">
              <a:solidFill>
                <a:srgbClr val="000000"/>
              </a:solidFill>
              <a:latin typeface="Open Sans"/>
              <a:ea typeface="Open Sans"/>
              <a:cs typeface="Open Sans"/>
              <a:sym typeface="Open Sans"/>
            </a:endParaRPr>
          </a:p>
          <a:p>
            <a:pPr algn="ctr">
              <a:lnSpc>
                <a:spcPts val="3920"/>
              </a:lnSpc>
              <a:spcBef>
                <a:spcPct val="0"/>
              </a:spcBef>
            </a:pPr>
            <a:endParaRPr lang="en-US" sz="2700">
              <a:solidFill>
                <a:srgbClr val="000000"/>
              </a:solidFill>
              <a:latin typeface="Open Sans"/>
              <a:ea typeface="Open Sans"/>
              <a:cs typeface="Open Sans"/>
              <a:sym typeface="Open Sans"/>
            </a:endParaRPr>
          </a:p>
          <a:p>
            <a:pPr marL="0" lvl="0" indent="0" algn="l">
              <a:lnSpc>
                <a:spcPts val="3920"/>
              </a:lnSpc>
              <a:spcBef>
                <a:spcPct val="0"/>
              </a:spcBef>
            </a:pPr>
            <a:endParaRPr lang="en-US" sz="2700">
              <a:solidFill>
                <a:srgbClr val="000000"/>
              </a:solidFill>
              <a:latin typeface="Open Sans"/>
              <a:ea typeface="Open Sans"/>
              <a:cs typeface="Open Sans"/>
              <a:sym typeface="Open Sans"/>
            </a:endParaRPr>
          </a:p>
          <a:p>
            <a:pPr marL="0" lvl="0" indent="0" algn="ctr">
              <a:lnSpc>
                <a:spcPts val="4759"/>
              </a:lnSpc>
              <a:spcBef>
                <a:spcPct val="0"/>
              </a:spcBef>
            </a:pPr>
            <a:endParaRPr lang="en-US" sz="2700">
              <a:solidFill>
                <a:srgbClr val="00000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617220"/>
          </a:xfrm>
          <a:custGeom>
            <a:avLst/>
            <a:gdLst/>
            <a:ahLst/>
            <a:cxnLst/>
            <a:rect l="l" t="t" r="r" b="b"/>
            <a:pathLst>
              <a:path w="18288000" h="617220">
                <a:moveTo>
                  <a:pt x="0" y="0"/>
                </a:moveTo>
                <a:lnTo>
                  <a:pt x="18288000" y="0"/>
                </a:lnTo>
                <a:lnTo>
                  <a:pt x="18288000" y="617220"/>
                </a:lnTo>
                <a:lnTo>
                  <a:pt x="0" y="617220"/>
                </a:lnTo>
                <a:lnTo>
                  <a:pt x="0" y="0"/>
                </a:lnTo>
                <a:close/>
              </a:path>
            </a:pathLst>
          </a:custGeom>
          <a:blipFill>
            <a:blip r:embed="rId2"/>
            <a:stretch>
              <a:fillRect/>
            </a:stretch>
          </a:blipFill>
        </p:spPr>
      </p:sp>
      <p:sp>
        <p:nvSpPr>
          <p:cNvPr id="3" name="Freeform 3"/>
          <p:cNvSpPr/>
          <p:nvPr/>
        </p:nvSpPr>
        <p:spPr>
          <a:xfrm>
            <a:off x="15049923" y="629714"/>
            <a:ext cx="3238077" cy="1712298"/>
          </a:xfrm>
          <a:custGeom>
            <a:avLst/>
            <a:gdLst/>
            <a:ahLst/>
            <a:cxnLst/>
            <a:rect l="l" t="t" r="r" b="b"/>
            <a:pathLst>
              <a:path w="3238077" h="1712298">
                <a:moveTo>
                  <a:pt x="0" y="0"/>
                </a:moveTo>
                <a:lnTo>
                  <a:pt x="3238077" y="0"/>
                </a:lnTo>
                <a:lnTo>
                  <a:pt x="3238077" y="1712298"/>
                </a:lnTo>
                <a:lnTo>
                  <a:pt x="0" y="1712298"/>
                </a:lnTo>
                <a:lnTo>
                  <a:pt x="0" y="0"/>
                </a:lnTo>
                <a:close/>
              </a:path>
            </a:pathLst>
          </a:custGeom>
          <a:blipFill>
            <a:blip r:embed="rId3"/>
            <a:stretch>
              <a:fillRect t="-24200" b="-25473"/>
            </a:stretch>
          </a:blipFill>
        </p:spPr>
      </p:sp>
      <p:sp>
        <p:nvSpPr>
          <p:cNvPr id="4" name="TextBox 4"/>
          <p:cNvSpPr txBox="1"/>
          <p:nvPr/>
        </p:nvSpPr>
        <p:spPr>
          <a:xfrm>
            <a:off x="1246647" y="752204"/>
            <a:ext cx="15422314" cy="1028626"/>
          </a:xfrm>
          <a:prstGeom prst="rect">
            <a:avLst/>
          </a:prstGeom>
        </p:spPr>
        <p:txBody>
          <a:bodyPr lIns="0" tIns="0" rIns="0" bIns="0" rtlCol="0" anchor="t">
            <a:spAutoFit/>
          </a:bodyPr>
          <a:lstStyle/>
          <a:p>
            <a:pPr algn="ctr">
              <a:lnSpc>
                <a:spcPts val="8400"/>
              </a:lnSpc>
            </a:pPr>
            <a:r>
              <a:rPr lang="en-US" sz="6000" b="1" dirty="0">
                <a:solidFill>
                  <a:srgbClr val="000000"/>
                </a:solidFill>
                <a:latin typeface="Open Sans Bold"/>
                <a:ea typeface="Open Sans Bold"/>
                <a:cs typeface="Open Sans Bold"/>
                <a:sym typeface="Open Sans Bold"/>
              </a:rPr>
              <a:t>ACTIVITIES IN DETAIL</a:t>
            </a:r>
          </a:p>
        </p:txBody>
      </p:sp>
      <p:sp>
        <p:nvSpPr>
          <p:cNvPr id="5" name="TextBox 5"/>
          <p:cNvSpPr txBox="1"/>
          <p:nvPr/>
        </p:nvSpPr>
        <p:spPr>
          <a:xfrm>
            <a:off x="211562" y="2476996"/>
            <a:ext cx="16703722" cy="5077460"/>
          </a:xfrm>
          <a:prstGeom prst="rect">
            <a:avLst/>
          </a:prstGeom>
        </p:spPr>
        <p:txBody>
          <a:bodyPr lIns="0" tIns="0" rIns="0" bIns="0" rtlCol="0" anchor="t">
            <a:spAutoFit/>
          </a:bodyPr>
          <a:lstStyle/>
          <a:p>
            <a:pPr algn="l">
              <a:lnSpc>
                <a:spcPts val="4620"/>
              </a:lnSpc>
            </a:pPr>
            <a:r>
              <a:rPr lang="en-US" sz="3300" b="1" dirty="0">
                <a:solidFill>
                  <a:srgbClr val="000000"/>
                </a:solidFill>
                <a:latin typeface="Open Sans Bold"/>
                <a:ea typeface="Open Sans Bold"/>
                <a:cs typeface="Open Sans Bold"/>
                <a:sym typeface="Open Sans Bold"/>
              </a:rPr>
              <a:t>2. Training on the Evaluation Toolkit</a:t>
            </a:r>
          </a:p>
          <a:p>
            <a:pPr algn="l">
              <a:lnSpc>
                <a:spcPts val="4620"/>
              </a:lnSpc>
            </a:pPr>
            <a:endParaRPr lang="en-US" sz="3300" b="1" dirty="0">
              <a:solidFill>
                <a:srgbClr val="000000"/>
              </a:solidFill>
              <a:latin typeface="Open Sans Bold"/>
              <a:ea typeface="Open Sans Bold"/>
              <a:cs typeface="Open Sans Bold"/>
              <a:sym typeface="Open Sans Bold"/>
            </a:endParaRPr>
          </a:p>
          <a:p>
            <a:pPr marL="582930" lvl="1" indent="-291465" algn="l">
              <a:lnSpc>
                <a:spcPts val="3779"/>
              </a:lnSpc>
              <a:buFont typeface="Arial"/>
              <a:buChar char="•"/>
            </a:pPr>
            <a:r>
              <a:rPr lang="en-US" sz="2700" b="1" dirty="0">
                <a:solidFill>
                  <a:srgbClr val="000000"/>
                </a:solidFill>
                <a:latin typeface="Open Sans Bold"/>
                <a:ea typeface="Open Sans Bold"/>
                <a:cs typeface="Open Sans Bold"/>
                <a:sym typeface="Open Sans Bold"/>
              </a:rPr>
              <a:t>Format: </a:t>
            </a:r>
            <a:r>
              <a:rPr lang="en-US" sz="2700" dirty="0">
                <a:solidFill>
                  <a:srgbClr val="000000"/>
                </a:solidFill>
                <a:latin typeface="Open Sans"/>
                <a:ea typeface="Open Sans"/>
                <a:cs typeface="Open Sans"/>
                <a:sym typeface="Open Sans"/>
              </a:rPr>
              <a:t>A 4-hour webinar for teachers.</a:t>
            </a:r>
          </a:p>
          <a:p>
            <a:pPr marL="582930" lvl="1" indent="-291465" algn="l">
              <a:lnSpc>
                <a:spcPts val="3779"/>
              </a:lnSpc>
              <a:buFont typeface="Arial"/>
              <a:buChar char="•"/>
            </a:pPr>
            <a:r>
              <a:rPr lang="en-US" sz="2700" b="1" dirty="0">
                <a:solidFill>
                  <a:srgbClr val="000000"/>
                </a:solidFill>
                <a:latin typeface="Open Sans Bold"/>
                <a:ea typeface="Open Sans Bold"/>
                <a:cs typeface="Open Sans Bold"/>
                <a:sym typeface="Open Sans Bold"/>
              </a:rPr>
              <a:t>Structure:</a:t>
            </a:r>
          </a:p>
          <a:p>
            <a:pPr marL="1165860" lvl="2" indent="-388620" algn="l">
              <a:lnSpc>
                <a:spcPts val="3779"/>
              </a:lnSpc>
              <a:buFont typeface="Arial"/>
              <a:buChar char="⚬"/>
            </a:pPr>
            <a:r>
              <a:rPr lang="en-US" sz="2700" b="1" dirty="0">
                <a:solidFill>
                  <a:srgbClr val="000000"/>
                </a:solidFill>
                <a:latin typeface="Open Sans Bold"/>
                <a:ea typeface="Open Sans Bold"/>
                <a:cs typeface="Open Sans Bold"/>
                <a:sym typeface="Open Sans Bold"/>
              </a:rPr>
              <a:t>Module 1 (2 hours): </a:t>
            </a:r>
            <a:r>
              <a:rPr lang="en-US" sz="2700" dirty="0">
                <a:solidFill>
                  <a:srgbClr val="000000"/>
                </a:solidFill>
                <a:latin typeface="Open Sans"/>
                <a:ea typeface="Open Sans"/>
                <a:cs typeface="Open Sans"/>
                <a:sym typeface="Open Sans"/>
              </a:rPr>
              <a:t>Presentation of dimensions, constructs, and tools.</a:t>
            </a:r>
          </a:p>
          <a:p>
            <a:pPr marL="1165860" lvl="2" indent="-388620" algn="l">
              <a:lnSpc>
                <a:spcPts val="3779"/>
              </a:lnSpc>
              <a:buFont typeface="Arial"/>
              <a:buChar char="⚬"/>
            </a:pPr>
            <a:r>
              <a:rPr lang="en-US" sz="2700" b="1" dirty="0">
                <a:solidFill>
                  <a:srgbClr val="000000"/>
                </a:solidFill>
                <a:latin typeface="Open Sans Bold"/>
                <a:ea typeface="Open Sans Bold"/>
                <a:cs typeface="Open Sans Bold"/>
                <a:sym typeface="Open Sans Bold"/>
              </a:rPr>
              <a:t>Module 2 (2 hours): </a:t>
            </a:r>
            <a:r>
              <a:rPr lang="en-US" sz="2700" dirty="0">
                <a:solidFill>
                  <a:srgbClr val="000000"/>
                </a:solidFill>
                <a:latin typeface="Open Sans"/>
                <a:ea typeface="Open Sans"/>
                <a:cs typeface="Open Sans"/>
                <a:sym typeface="Open Sans"/>
              </a:rPr>
              <a:t>Guidelines for administering tools and interpreting results.</a:t>
            </a:r>
          </a:p>
          <a:p>
            <a:pPr algn="l">
              <a:lnSpc>
                <a:spcPts val="3779"/>
              </a:lnSpc>
            </a:pPr>
            <a:endParaRPr lang="en-US" sz="2700" dirty="0">
              <a:solidFill>
                <a:srgbClr val="000000"/>
              </a:solidFill>
              <a:latin typeface="Open Sans"/>
              <a:ea typeface="Open Sans"/>
              <a:cs typeface="Open Sans"/>
              <a:sym typeface="Open Sans"/>
            </a:endParaRPr>
          </a:p>
          <a:p>
            <a:pPr algn="l">
              <a:lnSpc>
                <a:spcPts val="3779"/>
              </a:lnSpc>
            </a:pPr>
            <a:r>
              <a:rPr lang="en-US" sz="2700" dirty="0">
                <a:solidFill>
                  <a:srgbClr val="000000"/>
                </a:solidFill>
                <a:latin typeface="Open Sans"/>
                <a:ea typeface="Open Sans"/>
                <a:cs typeface="Open Sans"/>
                <a:sym typeface="Open Sans"/>
              </a:rPr>
              <a:t>Each teacher will present the content related to their assigned dimension. At the end of the webinar, a User Manual will be drafted.</a:t>
            </a:r>
          </a:p>
          <a:p>
            <a:pPr algn="ctr">
              <a:lnSpc>
                <a:spcPts val="4759"/>
              </a:lnSpc>
            </a:pPr>
            <a:endParaRPr lang="en-US" sz="2700" dirty="0">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1214</Words>
  <Application>Microsoft Office PowerPoint</Application>
  <PresentationFormat>Personalizzato</PresentationFormat>
  <Paragraphs>151</Paragraphs>
  <Slides>14</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14</vt:i4>
      </vt:variant>
    </vt:vector>
  </HeadingPairs>
  <TitlesOfParts>
    <vt:vector size="22" baseType="lpstr">
      <vt:lpstr>Open Sans</vt:lpstr>
      <vt:lpstr>Barlow Condensed Bold</vt:lpstr>
      <vt:lpstr>Arial</vt:lpstr>
      <vt:lpstr>Open Sans Bold</vt:lpstr>
      <vt:lpstr>Arimo Bold</vt:lpstr>
      <vt:lpstr>Open Sans Italics</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WP3 - ANTARES - PPTX</dc:title>
  <dc:creator>murzenkova</dc:creator>
  <cp:lastModifiedBy>murzenkova</cp:lastModifiedBy>
  <cp:revision>3</cp:revision>
  <dcterms:created xsi:type="dcterms:W3CDTF">2006-08-16T00:00:00Z</dcterms:created>
  <dcterms:modified xsi:type="dcterms:W3CDTF">2024-12-02T16:24:54Z</dcterms:modified>
  <dc:identifier>DAGXG-DnsP8</dc:identifier>
</cp:coreProperties>
</file>